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746" r:id="rId2"/>
  </p:sldMasterIdLst>
  <p:notesMasterIdLst>
    <p:notesMasterId r:id="rId16"/>
  </p:notesMasterIdLst>
  <p:sldIdLst>
    <p:sldId id="277" r:id="rId3"/>
    <p:sldId id="272" r:id="rId4"/>
    <p:sldId id="268" r:id="rId5"/>
    <p:sldId id="266" r:id="rId6"/>
    <p:sldId id="270" r:id="rId7"/>
    <p:sldId id="271" r:id="rId8"/>
    <p:sldId id="267" r:id="rId9"/>
    <p:sldId id="273" r:id="rId10"/>
    <p:sldId id="274" r:id="rId11"/>
    <p:sldId id="278" r:id="rId12"/>
    <p:sldId id="280" r:id="rId13"/>
    <p:sldId id="275" r:id="rId14"/>
    <p:sldId id="279"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A5940"/>
    <a:srgbClr val="800000"/>
    <a:srgbClr val="898761"/>
    <a:srgbClr val="D5E1E7"/>
    <a:srgbClr val="FFCC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629" autoAdjust="0"/>
    <p:restoredTop sz="74699" autoAdjust="0"/>
  </p:normalViewPr>
  <p:slideViewPr>
    <p:cSldViewPr>
      <p:cViewPr varScale="1">
        <p:scale>
          <a:sx n="55" d="100"/>
          <a:sy n="55" d="100"/>
        </p:scale>
        <p:origin x="-786"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1F9378A-87CA-4A9E-8D68-732148484265}" type="datetimeFigureOut">
              <a:rPr lang="en-US"/>
              <a:pPr>
                <a:defRPr/>
              </a:pPr>
              <a:t>12/2/2010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ED51BB82-3555-4966-83F5-411CEC3A13CC}"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Welcome to the Wake County Public School System Academically Intellectually Gifted Program 3</a:t>
            </a:r>
            <a:r>
              <a:rPr lang="en-US" baseline="30000" smtClean="0"/>
              <a:t>rd</a:t>
            </a:r>
            <a:r>
              <a:rPr lang="en-US" smtClean="0"/>
              <a:t> Grade Explorers Model meeting. This model is uniquely designed to recognize, nurture, and develop gifted behaviors in students.</a:t>
            </a:r>
          </a:p>
          <a:p>
            <a:pPr eaLnBrk="1" hangingPunct="1">
              <a:spcBef>
                <a:spcPct val="0"/>
              </a:spcBef>
            </a:pPr>
            <a:endParaRPr lang="en-US" smtClean="0"/>
          </a:p>
        </p:txBody>
      </p:sp>
      <p:sp>
        <p:nvSpPr>
          <p:cNvPr id="15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51BA088-65D4-49CD-90E9-62AB99290C93}"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dirty="0" smtClean="0"/>
              <a:t>At the 3rd grade level a district-wide effort is made to search out and identify students who qualify for AG services using both formal and informal data.</a:t>
            </a:r>
          </a:p>
          <a:p>
            <a:pPr eaLnBrk="1" hangingPunct="1">
              <a:spcBef>
                <a:spcPct val="0"/>
              </a:spcBef>
            </a:pPr>
            <a:endParaRPr lang="en-US" dirty="0" smtClean="0"/>
          </a:p>
          <a:p>
            <a:pPr eaLnBrk="1" hangingPunct="1">
              <a:spcBef>
                <a:spcPct val="0"/>
              </a:spcBef>
            </a:pPr>
            <a:r>
              <a:rPr lang="en-US" dirty="0" smtClean="0"/>
              <a:t>In addition to the data collected in a student portfolio from the Explorers Model, the AIG Program uses formal indicators such as aptitude and achievement scores as well as informal indicators such as classroom learning behaviors, student performance, student interest and student motivation, which are reflected on parent and teacher checklists.	</a:t>
            </a:r>
          </a:p>
          <a:p>
            <a:pPr eaLnBrk="1" hangingPunct="1">
              <a:spcBef>
                <a:spcPct val="0"/>
              </a:spcBef>
            </a:pPr>
            <a:endParaRPr lang="en-US" dirty="0" smtClean="0"/>
          </a:p>
          <a:p>
            <a:pPr eaLnBrk="1" hangingPunct="1">
              <a:spcBef>
                <a:spcPct val="0"/>
              </a:spcBef>
            </a:pPr>
            <a:r>
              <a:rPr lang="en-US" b="1" dirty="0" smtClean="0"/>
              <a:t>Students who score above</a:t>
            </a:r>
            <a:r>
              <a:rPr lang="en-US" b="1" baseline="0" dirty="0" smtClean="0"/>
              <a:t> the 75</a:t>
            </a:r>
            <a:r>
              <a:rPr lang="en-US" b="1" baseline="30000" dirty="0" smtClean="0"/>
              <a:t>th</a:t>
            </a:r>
            <a:r>
              <a:rPr lang="en-US" b="1" baseline="0" dirty="0" smtClean="0"/>
              <a:t> percentile on the </a:t>
            </a:r>
            <a:r>
              <a:rPr lang="en-US" b="1" baseline="0" dirty="0" err="1" smtClean="0"/>
              <a:t>CogAt</a:t>
            </a:r>
            <a:r>
              <a:rPr lang="en-US" b="1" baseline="0" dirty="0" smtClean="0"/>
              <a:t> are put into the testing pool to take the ITBS in February/March.  </a:t>
            </a:r>
          </a:p>
          <a:p>
            <a:pPr eaLnBrk="1" hangingPunct="1">
              <a:spcBef>
                <a:spcPct val="0"/>
              </a:spcBef>
            </a:pPr>
            <a:endParaRPr lang="en-US" b="1" baseline="0" dirty="0" smtClean="0"/>
          </a:p>
          <a:p>
            <a:pPr eaLnBrk="1" hangingPunct="1">
              <a:spcBef>
                <a:spcPct val="0"/>
              </a:spcBef>
            </a:pPr>
            <a:r>
              <a:rPr lang="en-US" b="1" baseline="0" dirty="0" smtClean="0"/>
              <a:t>When looking for students that qualify for AIG services they must have the following according to Wake County policy:</a:t>
            </a:r>
          </a:p>
          <a:p>
            <a:pPr eaLnBrk="1" hangingPunct="1">
              <a:spcBef>
                <a:spcPct val="0"/>
              </a:spcBef>
            </a:pPr>
            <a:r>
              <a:rPr lang="en-US" b="1" baseline="0" dirty="0" smtClean="0"/>
              <a:t>90</a:t>
            </a:r>
            <a:r>
              <a:rPr lang="en-US" b="1" baseline="30000" dirty="0" smtClean="0"/>
              <a:t>th</a:t>
            </a:r>
            <a:r>
              <a:rPr lang="en-US" b="1" baseline="0" dirty="0" smtClean="0"/>
              <a:t> percentile or higher on the </a:t>
            </a:r>
            <a:r>
              <a:rPr lang="en-US" b="1" baseline="0" dirty="0" err="1" smtClean="0"/>
              <a:t>CogAt</a:t>
            </a:r>
            <a:r>
              <a:rPr lang="en-US" b="1" baseline="0" dirty="0" smtClean="0"/>
              <a:t> AND 90</a:t>
            </a:r>
            <a:r>
              <a:rPr lang="en-US" b="1" baseline="30000" dirty="0" smtClean="0"/>
              <a:t>th</a:t>
            </a:r>
            <a:r>
              <a:rPr lang="en-US" b="1" baseline="0" dirty="0" smtClean="0"/>
              <a:t> percentile or higher on the ITBS Reading or Math.</a:t>
            </a:r>
            <a:endParaRPr lang="en-US" b="1" dirty="0" smtClean="0"/>
          </a:p>
          <a:p>
            <a:pPr eaLnBrk="1" hangingPunct="1">
              <a:spcBef>
                <a:spcPct val="0"/>
              </a:spcBef>
            </a:pPr>
            <a:r>
              <a:rPr lang="en-US" dirty="0" smtClean="0"/>
              <a:t>		</a:t>
            </a:r>
          </a:p>
          <a:p>
            <a:pPr eaLnBrk="1" hangingPunct="1">
              <a:spcBef>
                <a:spcPct val="0"/>
              </a:spcBef>
            </a:pPr>
            <a:endParaRPr lang="en-US" dirty="0" smtClean="0"/>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CE6B666-D65C-47D2-A51A-918D721259BE}"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t>Students</a:t>
            </a:r>
            <a:r>
              <a:rPr lang="en-US" b="1" baseline="0" dirty="0" smtClean="0"/>
              <a:t> that meet the previous Formal Indicator qualifications are then evaluated with informal indicators that look at classroom performance, student work samples, teacher observation, and parent observations.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1"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b="1" baseline="0" dirty="0" smtClean="0"/>
              <a:t>There are circumstances where a student from an under-represented population can be looked at for AIG services when they show potential/gifted behaviors through the informal indicators but fall slightly below the percentile qualifications through the formal indicators.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1"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The 3rd grade classroom teachers and AIG Resource teachers collect informal evidence for 3rd grade students as part of district-wide nurturing and enrichment efforts.</a:t>
            </a:r>
          </a:p>
          <a:p>
            <a:endParaRPr lang="en-US" dirty="0"/>
          </a:p>
        </p:txBody>
      </p:sp>
      <p:sp>
        <p:nvSpPr>
          <p:cNvPr id="4" name="Slide Number Placeholder 3"/>
          <p:cNvSpPr>
            <a:spLocks noGrp="1"/>
          </p:cNvSpPr>
          <p:nvPr>
            <p:ph type="sldNum" sz="quarter" idx="10"/>
          </p:nvPr>
        </p:nvSpPr>
        <p:spPr/>
        <p:txBody>
          <a:bodyPr/>
          <a:lstStyle/>
          <a:p>
            <a:pPr>
              <a:defRPr/>
            </a:pPr>
            <a:fld id="{ED51BB82-3555-4966-83F5-411CEC3A13CC}"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Academically Intellectually Gifted Program uses many avenues to inform parents and the community.  Please feel free to contact me if you have any questions or concerns.</a:t>
            </a:r>
          </a:p>
          <a:p>
            <a:pPr eaLnBrk="1" hangingPunct="1">
              <a:spcBef>
                <a:spcPct val="0"/>
              </a:spcBef>
            </a:pPr>
            <a:endParaRPr lang="en-US" smtClean="0"/>
          </a:p>
        </p:txBody>
      </p:sp>
      <p:sp>
        <p:nvSpPr>
          <p:cNvPr id="358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8A693F6-D299-4229-8749-35ED413DD12B}" type="slidenum">
              <a:rPr lang="en-US" smtClean="0"/>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Thank you for attending this information session on the 3rd Grade Explorers Model.	</a:t>
            </a:r>
          </a:p>
          <a:p>
            <a:pPr eaLnBrk="1" hangingPunct="1">
              <a:spcBef>
                <a:spcPct val="0"/>
              </a:spcBef>
            </a:pPr>
            <a:endParaRPr lang="en-US" smtClean="0"/>
          </a:p>
        </p:txBody>
      </p:sp>
      <p:sp>
        <p:nvSpPr>
          <p:cNvPr id="378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8BB5534-6B09-44C9-B249-94DF28DDA1A6}" type="slidenum">
              <a:rPr lang="en-US" smtClean="0"/>
              <a:pPr/>
              <a:t>13</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As defined in our AIG Plan 2010-2013 the purpose of the Academically Gifted Program is to provide an appropriately challenging educational program for students who perform, or show potential for performing, at remarkably high levels of accomplishment.</a:t>
            </a:r>
          </a:p>
          <a:p>
            <a:pPr eaLnBrk="1" hangingPunct="1">
              <a:spcBef>
                <a:spcPct val="0"/>
              </a:spcBef>
            </a:pPr>
            <a:r>
              <a:rPr lang="en-US" smtClean="0"/>
              <a:t>Nurturing gifted behaviors in students is an integral part of the mission of the K-12 AIG Program.</a:t>
            </a:r>
          </a:p>
          <a:p>
            <a:pPr eaLnBrk="1" hangingPunct="1">
              <a:spcBef>
                <a:spcPct val="0"/>
              </a:spcBef>
            </a:pPr>
            <a:endParaRPr lang="en-US" smtClean="0"/>
          </a:p>
        </p:txBody>
      </p:sp>
      <p:sp>
        <p:nvSpPr>
          <p:cNvPr id="174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7A541E6-BA92-4793-BCA6-87B23CEDD2B0}" type="slidenum">
              <a:rPr lang="en-US" smtClean="0"/>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The AIG Program provides a wide variety of services for identified AIG students from kindergarten through twelfth grade.  AIG students receive services through a variety of settings; the services are designed to modify, supplement, and build on the academic skills and knowledge attained at all grade levels. </a:t>
            </a:r>
          </a:p>
          <a:p>
            <a:pPr eaLnBrk="1" hangingPunct="1">
              <a:spcBef>
                <a:spcPct val="0"/>
              </a:spcBef>
            </a:pPr>
            <a:endParaRPr lang="en-US" smtClean="0"/>
          </a:p>
          <a:p>
            <a:pPr eaLnBrk="1" hangingPunct="1">
              <a:spcBef>
                <a:spcPct val="0"/>
              </a:spcBef>
            </a:pPr>
            <a:r>
              <a:rPr lang="en-US" smtClean="0"/>
              <a:t>In the K-2 classrooms the AIG Resource Teacher supports the classroom teacher through consultation and collaboration.  The AIG Resource Teacher works with classroom teachers to help provide appropriate challenging resources.</a:t>
            </a:r>
          </a:p>
          <a:p>
            <a:pPr eaLnBrk="1" hangingPunct="1">
              <a:spcBef>
                <a:spcPct val="0"/>
              </a:spcBef>
            </a:pPr>
            <a:r>
              <a:rPr lang="en-US" smtClean="0"/>
              <a:t> </a:t>
            </a:r>
          </a:p>
          <a:p>
            <a:pPr eaLnBrk="1" hangingPunct="1">
              <a:spcBef>
                <a:spcPct val="0"/>
              </a:spcBef>
            </a:pPr>
            <a:r>
              <a:rPr lang="en-US" smtClean="0"/>
              <a:t>In addition to consultation and collaboration, 3rd grade students benefit from the Explorers Model lessons provided by the AIG teacher.</a:t>
            </a:r>
          </a:p>
          <a:p>
            <a:pPr eaLnBrk="1" hangingPunct="1">
              <a:spcBef>
                <a:spcPct val="0"/>
              </a:spcBef>
            </a:pPr>
            <a:r>
              <a:rPr lang="en-US" smtClean="0"/>
              <a:t>	</a:t>
            </a:r>
          </a:p>
          <a:p>
            <a:pPr eaLnBrk="1" hangingPunct="1">
              <a:spcBef>
                <a:spcPct val="0"/>
              </a:spcBef>
            </a:pPr>
            <a:r>
              <a:rPr lang="en-US" smtClean="0"/>
              <a:t>In grades 4 and 5, the AG Resource Teacher continues to consult and collaborate with classroom teachers.  Identified students receive services within the regular classroom setting through appropriate content differentiation.  Additionally, some students receive services through resource classes, elective classes and team teaching as indicated on the School Service Delivery Plan.</a:t>
            </a:r>
          </a:p>
          <a:p>
            <a:pPr eaLnBrk="1" hangingPunct="1">
              <a:spcBef>
                <a:spcPct val="0"/>
              </a:spcBef>
            </a:pPr>
            <a:endParaRPr lang="en-US" smtClean="0"/>
          </a:p>
          <a:p>
            <a:pPr eaLnBrk="1" hangingPunct="1"/>
            <a:r>
              <a:rPr lang="en-US" smtClean="0"/>
              <a:t>In middle and high school, student needs are met through challenging courses and various forms of content differentiation.</a:t>
            </a:r>
          </a:p>
          <a:p>
            <a:pPr eaLnBrk="1" hangingPunct="1">
              <a:spcBef>
                <a:spcPct val="0"/>
              </a:spcBef>
            </a:pPr>
            <a:endParaRPr lang="en-US" smtClean="0"/>
          </a:p>
          <a:p>
            <a:pPr eaLnBrk="1" hangingPunct="1">
              <a:spcBef>
                <a:spcPct val="0"/>
              </a:spcBef>
            </a:pPr>
            <a:endParaRPr lang="en-US" smtClean="0"/>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C3B52C1-ACDC-4A65-A8D6-38C0909A4347}"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Throughout the academic year the AIG Resource Teacher works in partnership with all 3rd grade teachers to provide a variety of in-class experiences in language arts and mathematics designed to elicit high academic performance. </a:t>
            </a:r>
          </a:p>
          <a:p>
            <a:pPr eaLnBrk="1" hangingPunct="1">
              <a:spcBef>
                <a:spcPct val="0"/>
              </a:spcBef>
            </a:pPr>
            <a:endParaRPr lang="en-US" dirty="0" smtClean="0"/>
          </a:p>
          <a:p>
            <a:pPr eaLnBrk="1" hangingPunct="1">
              <a:spcBef>
                <a:spcPct val="0"/>
              </a:spcBef>
            </a:pPr>
            <a:r>
              <a:rPr lang="en-US" dirty="0" smtClean="0"/>
              <a:t>Students who demonstrate potential in these in class experiences receive advanced and enriched learning opportunities in language arts and/or mathematics under the guidance of the AIG Resource Teacher and in collaboration with the classroom teachers.  </a:t>
            </a:r>
          </a:p>
          <a:p>
            <a:pPr eaLnBrk="1" hangingPunct="1">
              <a:spcBef>
                <a:spcPct val="0"/>
              </a:spcBef>
            </a:pPr>
            <a:endParaRPr lang="en-US" dirty="0" smtClean="0"/>
          </a:p>
          <a:p>
            <a:pPr eaLnBrk="1" hangingPunct="1">
              <a:spcBef>
                <a:spcPct val="0"/>
              </a:spcBef>
            </a:pPr>
            <a:endParaRPr lang="en-US" dirty="0" smtClean="0"/>
          </a:p>
        </p:txBody>
      </p:sp>
      <p:sp>
        <p:nvSpPr>
          <p:cNvPr id="215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DD76EB7-E801-4B0E-84EE-C6B957F3AF9E}"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Student groups remain flexible and fluid throughout the school year. Student data collected during the implementation of Explorers Model are an integral part of the identification process for 3rd grade students.</a:t>
            </a:r>
          </a:p>
          <a:p>
            <a:pPr eaLnBrk="1" hangingPunct="1">
              <a:spcBef>
                <a:spcPct val="0"/>
              </a:spcBef>
            </a:pPr>
            <a:r>
              <a:rPr lang="en-US" smtClean="0"/>
              <a:t> </a:t>
            </a:r>
          </a:p>
          <a:p>
            <a:pPr eaLnBrk="1" hangingPunct="1">
              <a:spcBef>
                <a:spcPct val="0"/>
              </a:spcBef>
            </a:pPr>
            <a:r>
              <a:rPr lang="en-US" smtClean="0"/>
              <a:t>When we work together to enrich and enhance learning, students thrive. </a:t>
            </a:r>
          </a:p>
          <a:p>
            <a:pPr eaLnBrk="1" hangingPunct="1">
              <a:spcBef>
                <a:spcPct val="0"/>
              </a:spcBef>
            </a:pPr>
            <a:endParaRPr lang="en-US" smtClean="0"/>
          </a:p>
          <a:p>
            <a:pPr eaLnBrk="1" hangingPunct="1">
              <a:spcBef>
                <a:spcPct val="0"/>
              </a:spcBef>
            </a:pPr>
            <a:endParaRPr lang="en-US" smtClean="0"/>
          </a:p>
        </p:txBody>
      </p:sp>
      <p:sp>
        <p:nvSpPr>
          <p:cNvPr id="235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E4DC336-CDBB-43E1-AF70-23D9CEC054AC}"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There are several components of the Explorers Model. </a:t>
            </a:r>
          </a:p>
          <a:p>
            <a:pPr eaLnBrk="1" hangingPunct="1">
              <a:spcBef>
                <a:spcPct val="0"/>
              </a:spcBef>
            </a:pPr>
            <a:r>
              <a:rPr lang="en-US" smtClean="0"/>
              <a:t>		</a:t>
            </a:r>
          </a:p>
          <a:p>
            <a:pPr eaLnBrk="1" hangingPunct="1">
              <a:spcBef>
                <a:spcPct val="0"/>
              </a:spcBef>
            </a:pPr>
            <a:r>
              <a:rPr lang="en-US" smtClean="0"/>
              <a:t>The AG Resource Teacher leads whole class demonstration lessons within the 3rd grade classroom for all students.  Both the classroom teacher and the AIG Resource Teacher are present at this time to note student responses and to observe student performance.</a:t>
            </a:r>
          </a:p>
          <a:p>
            <a:pPr eaLnBrk="1" hangingPunct="1">
              <a:spcBef>
                <a:spcPct val="0"/>
              </a:spcBef>
            </a:pPr>
            <a:r>
              <a:rPr lang="en-US" smtClean="0"/>
              <a:t> </a:t>
            </a:r>
          </a:p>
          <a:p>
            <a:pPr eaLnBrk="1" hangingPunct="1">
              <a:spcBef>
                <a:spcPct val="0"/>
              </a:spcBef>
            </a:pPr>
            <a:r>
              <a:rPr lang="en-US" smtClean="0"/>
              <a:t>The classroom teacher and the AIG Resource Teacher collaborate to assess individual student performance.  Assessment may include rubrics, checklists, teacher conferences, etc.  Observational checklists are used to identify students whose responses reflect characteristics of highly capable students for further enrichment.</a:t>
            </a:r>
          </a:p>
          <a:p>
            <a:pPr eaLnBrk="1" hangingPunct="1">
              <a:spcBef>
                <a:spcPct val="0"/>
              </a:spcBef>
            </a:pPr>
            <a:r>
              <a:rPr lang="en-US" smtClean="0"/>
              <a:t> </a:t>
            </a:r>
          </a:p>
          <a:p>
            <a:pPr eaLnBrk="1" hangingPunct="1">
              <a:spcBef>
                <a:spcPct val="0"/>
              </a:spcBef>
            </a:pPr>
            <a:r>
              <a:rPr lang="en-US" smtClean="0"/>
              <a:t>Following the demonstration lessons, the AIG Resource Teacher works with small groups of students to provide extension and/or enrichment activities, offering opportunities for students to develop and demonstrate gifted behaviors.  Performance products are collected and used in the AIG nomination and referral process in the spring semester.</a:t>
            </a:r>
          </a:p>
          <a:p>
            <a:pPr eaLnBrk="1" hangingPunct="1">
              <a:spcBef>
                <a:spcPct val="0"/>
              </a:spcBef>
            </a:pPr>
            <a:endParaRPr lang="en-US" smtClean="0"/>
          </a:p>
          <a:p>
            <a:pPr eaLnBrk="1" hangingPunct="1">
              <a:spcBef>
                <a:spcPct val="0"/>
              </a:spcBef>
            </a:pPr>
            <a:endParaRPr lang="en-US" smtClean="0"/>
          </a:p>
        </p:txBody>
      </p:sp>
      <p:sp>
        <p:nvSpPr>
          <p:cNvPr id="256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533BDE6-644E-4637-BE84-B249B950A6D9}"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The AIG Resource Teacher and the classroom teacher use a variety of identification methods for participation in small group instruction.  Note that these groups are flexible as units of study change. </a:t>
            </a:r>
          </a:p>
          <a:p>
            <a:pPr eaLnBrk="1" hangingPunct="1">
              <a:spcBef>
                <a:spcPct val="0"/>
              </a:spcBef>
            </a:pPr>
            <a:endParaRPr lang="en-US" smtClean="0"/>
          </a:p>
          <a:p>
            <a:pPr eaLnBrk="1" hangingPunct="1">
              <a:spcBef>
                <a:spcPct val="0"/>
              </a:spcBef>
            </a:pPr>
            <a:endParaRPr lang="en-US" smtClean="0"/>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B3BBEA9-C896-4630-9A8C-829BECD73EA1}"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PLEASE Remember:</a:t>
            </a:r>
          </a:p>
          <a:p>
            <a:pPr eaLnBrk="1" hangingPunct="1"/>
            <a:r>
              <a:rPr lang="en-US" smtClean="0"/>
              <a:t>Your child’s participation in a small group experience does NOT mean that the student has been or will be identified for future AG services. </a:t>
            </a:r>
          </a:p>
          <a:p>
            <a:pPr eaLnBrk="1" hangingPunct="1"/>
            <a:r>
              <a:rPr lang="en-US" smtClean="0"/>
              <a:t>However student work will be part of their portfolio used in the spring referral and identification process.</a:t>
            </a:r>
          </a:p>
          <a:p>
            <a:pPr eaLnBrk="1" hangingPunct="1">
              <a:spcBef>
                <a:spcPct val="0"/>
              </a:spcBef>
            </a:pPr>
            <a:endParaRPr lang="en-US" smtClean="0"/>
          </a:p>
          <a:p>
            <a:pPr eaLnBrk="1" hangingPunct="1">
              <a:spcBef>
                <a:spcPct val="0"/>
              </a:spcBef>
            </a:pPr>
            <a:endParaRPr lang="en-US" smtClean="0"/>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525CA02-A07F-4C5A-B09E-2D3AA5DDF39C}" type="slidenum">
              <a:rPr lang="en-US" smtClean="0"/>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Evidence from the Explorers Model will be considered along with formal and informal indicators for possible AIG nomination during the second semester of the third grade year.</a:t>
            </a:r>
          </a:p>
          <a:p>
            <a:pPr eaLnBrk="1" hangingPunct="1">
              <a:spcBef>
                <a:spcPct val="0"/>
              </a:spcBef>
            </a:pPr>
            <a:endParaRPr lang="en-US" smtClean="0"/>
          </a:p>
        </p:txBody>
      </p:sp>
      <p:sp>
        <p:nvSpPr>
          <p:cNvPr id="317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DBCD027-BD03-4F8B-A2B8-83A6190A3040}"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76200" y="4419600"/>
            <a:ext cx="3581400" cy="704850"/>
          </a:xfrm>
        </p:spPr>
        <p:txBody>
          <a:bodyPr/>
          <a:lstStyle>
            <a:lvl1pPr>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92075" y="4953000"/>
            <a:ext cx="3565525" cy="533400"/>
          </a:xfrm>
        </p:spPr>
        <p:txBody>
          <a:bodyPr/>
          <a:lstStyle>
            <a:lvl1pPr marL="0" indent="0">
              <a:defRPr/>
            </a:lvl1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181600" y="762000"/>
            <a:ext cx="1524000" cy="49990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762000"/>
            <a:ext cx="4419600" cy="49990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D21D778-B565-4D7E-94D7-64010A445B68}" type="datetimeFigureOut">
              <a:rPr lang="en-US" smtClean="0"/>
              <a:pPr/>
              <a:t>12/2/2010</a:t>
            </a:fld>
            <a:endParaRPr lang="en-US"/>
          </a:p>
        </p:txBody>
      </p:sp>
      <p:sp>
        <p:nvSpPr>
          <p:cNvPr id="17" name="Footer Placeholder 16"/>
          <p:cNvSpPr>
            <a:spLocks noGrp="1"/>
          </p:cNvSpPr>
          <p:nvPr>
            <p:ph type="ftr" sz="quarter" idx="11"/>
          </p:nvPr>
        </p:nvSpPr>
        <p:spPr/>
        <p:txBody>
          <a:bodyPr/>
          <a:lstStyle/>
          <a:p>
            <a:endParaRPr kumimoji="0"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2C6B1FF6-39B9-40F5-8B67-33C6354A3D4F}" type="slidenum">
              <a:rPr kumimoji="0" lang="en-US" smtClean="0"/>
              <a:pPr/>
              <a:t>‹#›</a:t>
            </a:fld>
            <a:endParaRPr kumimoji="0" lang="en-US" dirty="0">
              <a:solidFill>
                <a:schemeClr val="accent3">
                  <a:shade val="75000"/>
                </a:schemeClr>
              </a:solidFill>
            </a:endParaRPr>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D21D778-B565-4D7E-94D7-64010A445B68}" type="datetimeFigureOut">
              <a:rPr lang="en-US" smtClean="0"/>
              <a:pPr/>
              <a:t>12/2/2010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a:t>‹#›</a:t>
            </a:fld>
            <a:endParaRPr kumimoji="0" lang="en-US" dirty="0"/>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D21D778-B565-4D7E-94D7-64010A445B68}" type="datetimeFigureOut">
              <a:rPr lang="en-US" smtClean="0"/>
              <a:pPr/>
              <a:t>12/2/2010</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kumimoji="0"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2C6B1FF6-39B9-40F5-8B67-33C6354A3D4F}" type="slidenum">
              <a:rPr kumimoji="0" lang="en-US" smtClean="0"/>
              <a:pPr/>
              <a:t>‹#›</a:t>
            </a:fld>
            <a:endParaRPr kumimoji="0" lang="en-US" dirty="0">
              <a:solidFill>
                <a:schemeClr val="accent3">
                  <a:shade val="75000"/>
                </a:schemeClr>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D21D778-B565-4D7E-94D7-64010A445B68}" type="datetimeFigureOut">
              <a:rPr lang="en-US" smtClean="0"/>
              <a:pPr/>
              <a:t>12/2/2010</a:t>
            </a:fld>
            <a:endParaRPr lang="en-US"/>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a:t>‹#›</a:t>
            </a:fld>
            <a:endParaRPr kumimoji="0"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D21D778-B565-4D7E-94D7-64010A445B68}" type="datetimeFigureOut">
              <a:rPr lang="en-US" smtClean="0"/>
              <a:pPr/>
              <a:t>12/2/2010</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pPr algn="ctr" eaLnBrk="1" latinLnBrk="0" hangingPunct="1"/>
            <a:fld id="{2C6B1FF6-39B9-40F5-8B67-33C6354A3D4F}" type="slidenum">
              <a:rPr kumimoji="0" lang="en-US" smtClean="0"/>
              <a:pPr algn="ctr" eaLnBrk="1" latinLnBrk="0" hangingPunct="1"/>
              <a:t>‹#›</a:t>
            </a:fld>
            <a:endParaRPr kumimoji="0" lang="en-US" dirty="0"/>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D21D778-B565-4D7E-94D7-64010A445B68}" type="datetimeFigureOut">
              <a:rPr lang="en-US" smtClean="0"/>
              <a:pPr/>
              <a:t>12/2/2010</a:t>
            </a:fld>
            <a:endParaRPr lang="en-US"/>
          </a:p>
        </p:txBody>
      </p:sp>
      <p:sp>
        <p:nvSpPr>
          <p:cNvPr id="4" name="Footer Placeholder 3"/>
          <p:cNvSpPr>
            <a:spLocks noGrp="1"/>
          </p:cNvSpPr>
          <p:nvPr>
            <p:ph type="ftr" sz="quarter" idx="11"/>
          </p:nvPr>
        </p:nvSpPr>
        <p:spPr/>
        <p:txBody>
          <a:bodyPr/>
          <a:lstStyle/>
          <a:p>
            <a:endParaRPr kumimoji="0" lang="en-US" dirty="0"/>
          </a:p>
        </p:txBody>
      </p:sp>
      <p:sp>
        <p:nvSpPr>
          <p:cNvPr id="5" name="Slide Number Placeholder 4"/>
          <p:cNvSpPr>
            <a:spLocks noGrp="1"/>
          </p:cNvSpPr>
          <p:nvPr>
            <p:ph type="sldNum" sz="quarter" idx="12"/>
          </p:nvPr>
        </p:nvSpPr>
        <p:spPr/>
        <p:txBody>
          <a:bodyPr/>
          <a:lstStyle/>
          <a:p>
            <a:fld id="{2C6B1FF6-39B9-40F5-8B67-33C6354A3D4F}" type="slidenum">
              <a:rPr kumimoji="0" lang="en-US" smtClean="0"/>
              <a:pPr/>
              <a:t>‹#›</a:t>
            </a:fld>
            <a:endParaRPr kumimoji="0"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21D778-B565-4D7E-94D7-64010A445B68}" type="datetimeFigureOut">
              <a:rPr lang="en-US" smtClean="0"/>
              <a:pPr/>
              <a:t>12/2/2010</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2C6B1FF6-39B9-40F5-8B67-33C6354A3D4F}" type="slidenum">
              <a:rPr kumimoji="0" lang="en-US" smtClean="0"/>
              <a:pPr/>
              <a:t>‹#›</a:t>
            </a:fld>
            <a:endParaRPr kumimoji="0" lang="en-US" dirty="0">
              <a:solidFill>
                <a:srgbClr val="FFFFFF"/>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D21D778-B565-4D7E-94D7-64010A445B68}" type="datetimeFigureOut">
              <a:rPr lang="en-US" smtClean="0"/>
              <a:pPr/>
              <a:t>12/2/2010</a:t>
            </a:fld>
            <a:endParaRPr lang="en-US"/>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a:t>‹#›</a:t>
            </a:fld>
            <a:endParaRPr kumimoji="0" lang="en-US" dirty="0">
              <a:solidFill>
                <a:schemeClr val="accent3">
                  <a:shade val="75000"/>
                </a:schemeClr>
              </a:solidFill>
            </a:endParaRPr>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D21D778-B565-4D7E-94D7-64010A445B68}" type="datetimeFigureOut">
              <a:rPr lang="en-US" smtClean="0"/>
              <a:pPr/>
              <a:t>12/2/2010</a:t>
            </a:fld>
            <a:endParaRPr lang="en-US" dirty="0"/>
          </a:p>
        </p:txBody>
      </p:sp>
      <p:sp>
        <p:nvSpPr>
          <p:cNvPr id="6" name="Footer Placeholder 5"/>
          <p:cNvSpPr>
            <a:spLocks noGrp="1"/>
          </p:cNvSpPr>
          <p:nvPr>
            <p:ph type="ftr" sz="quarter" idx="11"/>
          </p:nvPr>
        </p:nvSpPr>
        <p:spPr>
          <a:xfrm>
            <a:off x="914400" y="6172200"/>
            <a:ext cx="3886200" cy="457200"/>
          </a:xfrm>
        </p:spPr>
        <p:txBody>
          <a:bodyPr/>
          <a:lstStyle/>
          <a:p>
            <a:endParaRPr kumimoji="0" lang="en-US" dirty="0"/>
          </a:p>
        </p:txBody>
      </p:sp>
      <p:sp>
        <p:nvSpPr>
          <p:cNvPr id="7" name="Slide Number Placeholder 6"/>
          <p:cNvSpPr>
            <a:spLocks noGrp="1"/>
          </p:cNvSpPr>
          <p:nvPr>
            <p:ph type="sldNum" sz="quarter" idx="12"/>
          </p:nvPr>
        </p:nvSpPr>
        <p:spPr>
          <a:xfrm>
            <a:off x="146304" y="6208776"/>
            <a:ext cx="457200" cy="457200"/>
          </a:xfrm>
        </p:spPr>
        <p:txBody>
          <a:bodyPr/>
          <a:lstStyle/>
          <a:p>
            <a:fld id="{2C6B1FF6-39B9-40F5-8B67-33C6354A3D4F}" type="slidenum">
              <a:rPr kumimoji="0" lang="en-US" smtClean="0"/>
              <a:pPr/>
              <a:t>‹#›</a:t>
            </a:fld>
            <a:endParaRPr kumimoji="0" lang="en-US" dirty="0"/>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21D778-B565-4D7E-94D7-64010A445B68}" type="datetimeFigureOut">
              <a:rPr lang="en-US" smtClean="0"/>
              <a:pPr/>
              <a:t>12/2/2010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a:t>‹#›</a:t>
            </a:fld>
            <a:endParaRPr kumimoji="0"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D21D778-B565-4D7E-94D7-64010A445B68}" type="datetimeFigureOut">
              <a:rPr lang="en-US" smtClean="0"/>
              <a:pPr/>
              <a:t>12/2/2010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a:t>‹#›</a:t>
            </a:fld>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722438"/>
            <a:ext cx="20193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086100" y="1722438"/>
            <a:ext cx="2019300" cy="403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762000"/>
            <a:ext cx="6096000" cy="6572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Your Topic Goes Here</a:t>
            </a:r>
          </a:p>
        </p:txBody>
      </p:sp>
      <p:sp>
        <p:nvSpPr>
          <p:cNvPr id="1027" name="Rectangle 3"/>
          <p:cNvSpPr>
            <a:spLocks noGrp="1" noChangeArrowheads="1"/>
          </p:cNvSpPr>
          <p:nvPr>
            <p:ph type="body" idx="1"/>
          </p:nvPr>
        </p:nvSpPr>
        <p:spPr bwMode="auto">
          <a:xfrm>
            <a:off x="914400" y="1722438"/>
            <a:ext cx="4191000" cy="403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Your Subtopics Go Here</a:t>
            </a:r>
          </a:p>
        </p:txBody>
      </p:sp>
    </p:spTree>
  </p:cSld>
  <p:clrMap bg1="lt1" tx1="dk1" bg2="lt2" tx2="dk2" accent1="accent1" accent2="accent2" accent3="accent3" accent4="accent4" accent5="accent5" accent6="accent6" hlink="hlink" folHlink="folHlink"/>
  <p:sldLayoutIdLst>
    <p:sldLayoutId id="2147483661" r:id="rId1"/>
    <p:sldLayoutId id="2147483660" r:id="rId2"/>
    <p:sldLayoutId id="2147483659"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Lst>
  <p:txStyles>
    <p:titleStyle>
      <a:lvl1pPr algn="l" rtl="0" eaLnBrk="0" fontAlgn="base" hangingPunct="0">
        <a:spcBef>
          <a:spcPct val="0"/>
        </a:spcBef>
        <a:spcAft>
          <a:spcPct val="0"/>
        </a:spcAft>
        <a:defRPr sz="3600" b="1">
          <a:solidFill>
            <a:srgbClr val="5A5940"/>
          </a:solidFill>
          <a:latin typeface="+mj-lt"/>
          <a:ea typeface="+mj-ea"/>
          <a:cs typeface="+mj-cs"/>
        </a:defRPr>
      </a:lvl1pPr>
      <a:lvl2pPr algn="l" rtl="0" eaLnBrk="0" fontAlgn="base" hangingPunct="0">
        <a:spcBef>
          <a:spcPct val="0"/>
        </a:spcBef>
        <a:spcAft>
          <a:spcPct val="0"/>
        </a:spcAft>
        <a:defRPr sz="3600" b="1">
          <a:solidFill>
            <a:srgbClr val="5A5940"/>
          </a:solidFill>
          <a:latin typeface="Times New Roman" pitchFamily="18" charset="0"/>
        </a:defRPr>
      </a:lvl2pPr>
      <a:lvl3pPr algn="l" rtl="0" eaLnBrk="0" fontAlgn="base" hangingPunct="0">
        <a:spcBef>
          <a:spcPct val="0"/>
        </a:spcBef>
        <a:spcAft>
          <a:spcPct val="0"/>
        </a:spcAft>
        <a:defRPr sz="3600" b="1">
          <a:solidFill>
            <a:srgbClr val="5A5940"/>
          </a:solidFill>
          <a:latin typeface="Times New Roman" pitchFamily="18" charset="0"/>
        </a:defRPr>
      </a:lvl3pPr>
      <a:lvl4pPr algn="l" rtl="0" eaLnBrk="0" fontAlgn="base" hangingPunct="0">
        <a:spcBef>
          <a:spcPct val="0"/>
        </a:spcBef>
        <a:spcAft>
          <a:spcPct val="0"/>
        </a:spcAft>
        <a:defRPr sz="3600" b="1">
          <a:solidFill>
            <a:srgbClr val="5A5940"/>
          </a:solidFill>
          <a:latin typeface="Times New Roman" pitchFamily="18" charset="0"/>
        </a:defRPr>
      </a:lvl4pPr>
      <a:lvl5pPr algn="l" rtl="0" eaLnBrk="0" fontAlgn="base" hangingPunct="0">
        <a:spcBef>
          <a:spcPct val="0"/>
        </a:spcBef>
        <a:spcAft>
          <a:spcPct val="0"/>
        </a:spcAft>
        <a:defRPr sz="3600" b="1">
          <a:solidFill>
            <a:srgbClr val="5A5940"/>
          </a:solidFill>
          <a:latin typeface="Times New Roman" pitchFamily="18" charset="0"/>
        </a:defRPr>
      </a:lvl5pPr>
      <a:lvl6pPr marL="457200" algn="l" rtl="0" eaLnBrk="1" fontAlgn="base" hangingPunct="1">
        <a:spcBef>
          <a:spcPct val="0"/>
        </a:spcBef>
        <a:spcAft>
          <a:spcPct val="0"/>
        </a:spcAft>
        <a:defRPr sz="3600" b="1">
          <a:solidFill>
            <a:srgbClr val="5A5940"/>
          </a:solidFill>
          <a:latin typeface="Times New Roman" pitchFamily="18" charset="0"/>
        </a:defRPr>
      </a:lvl6pPr>
      <a:lvl7pPr marL="914400" algn="l" rtl="0" eaLnBrk="1" fontAlgn="base" hangingPunct="1">
        <a:spcBef>
          <a:spcPct val="0"/>
        </a:spcBef>
        <a:spcAft>
          <a:spcPct val="0"/>
        </a:spcAft>
        <a:defRPr sz="3600" b="1">
          <a:solidFill>
            <a:srgbClr val="5A5940"/>
          </a:solidFill>
          <a:latin typeface="Times New Roman" pitchFamily="18" charset="0"/>
        </a:defRPr>
      </a:lvl7pPr>
      <a:lvl8pPr marL="1371600" algn="l" rtl="0" eaLnBrk="1" fontAlgn="base" hangingPunct="1">
        <a:spcBef>
          <a:spcPct val="0"/>
        </a:spcBef>
        <a:spcAft>
          <a:spcPct val="0"/>
        </a:spcAft>
        <a:defRPr sz="3600" b="1">
          <a:solidFill>
            <a:srgbClr val="5A5940"/>
          </a:solidFill>
          <a:latin typeface="Times New Roman" pitchFamily="18" charset="0"/>
        </a:defRPr>
      </a:lvl8pPr>
      <a:lvl9pPr marL="1828800" algn="l" rtl="0" eaLnBrk="1" fontAlgn="base" hangingPunct="1">
        <a:spcBef>
          <a:spcPct val="0"/>
        </a:spcBef>
        <a:spcAft>
          <a:spcPct val="0"/>
        </a:spcAft>
        <a:defRPr sz="3600" b="1">
          <a:solidFill>
            <a:srgbClr val="5A5940"/>
          </a:solidFill>
          <a:latin typeface="Times New Roman" pitchFamily="18" charset="0"/>
        </a:defRPr>
      </a:lvl9pPr>
    </p:titleStyle>
    <p:bodyStyle>
      <a:lvl1pPr marL="342900" indent="-342900" algn="l" rtl="0" eaLnBrk="0" fontAlgn="base" hangingPunct="0">
        <a:spcBef>
          <a:spcPct val="20000"/>
        </a:spcBef>
        <a:spcAft>
          <a:spcPct val="0"/>
        </a:spcAft>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pPr algn="r" eaLnBrk="1" latinLnBrk="0" hangingPunct="1"/>
            <a:fld id="{564CF2E0-CCC4-4E1E-9902-C3C36AB3FDA4}" type="datetimeFigureOut">
              <a:rPr lang="en-US" smtClean="0"/>
              <a:pPr algn="r" eaLnBrk="1" latinLnBrk="0" hangingPunct="1"/>
              <a:t>12/2/2010</a:t>
            </a:fld>
            <a:endParaRPr lang="en-US" sz="1400" dirty="0">
              <a:solidFill>
                <a:schemeClr val="tx2"/>
              </a:solidFill>
            </a:endParaRPr>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kumimoji="0" lang="en-US" sz="1400" dirty="0">
              <a:solidFill>
                <a:schemeClr val="tx2"/>
              </a:solidFill>
            </a:endParaRPr>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pPr algn="ctr" eaLnBrk="1" latinLnBrk="0" hangingPunct="1"/>
            <a:fld id="{6F42FDE4-A7DD-41A7-A0A6-9B649FB43336}" type="slidenum">
              <a:rPr kumimoji="0" lang="en-US" smtClean="0"/>
              <a:pPr algn="ctr" eaLnBrk="1" latinLnBrk="0" hangingPunct="1"/>
              <a:t>‹#›</a:t>
            </a:fld>
            <a:endParaRPr kumimoji="0" lang="en-US" sz="1400" dirty="0">
              <a:solidFill>
                <a:srgbClr val="FFFFFF"/>
              </a:solidFill>
              <a:latin typeface="+mj-lt"/>
              <a:ea typeface="+mj-ea"/>
              <a:cs typeface="+mj-cs"/>
            </a:endParaRP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hyperlink" Target="http://aigwestlakees.wikispaces.com/" TargetMode="External"/><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6.wmf"/></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1295400"/>
            <a:ext cx="8077200" cy="4876800"/>
          </a:xfrm>
        </p:spPr>
        <p:txBody>
          <a:bodyPr>
            <a:normAutofit fontScale="90000"/>
          </a:bodyPr>
          <a:lstStyle/>
          <a:p>
            <a:pPr algn="ctr" eaLnBrk="1" hangingPunct="1"/>
            <a:r>
              <a:rPr lang="en-US" dirty="0" smtClean="0"/>
              <a:t>WCPSS </a:t>
            </a:r>
            <a:br>
              <a:rPr lang="en-US" dirty="0" smtClean="0"/>
            </a:br>
            <a:r>
              <a:rPr lang="en-US" dirty="0" smtClean="0"/>
              <a:t>Explorers Model</a:t>
            </a:r>
            <a:br>
              <a:rPr lang="en-US" dirty="0" smtClean="0"/>
            </a:br>
            <a:r>
              <a:rPr lang="en-US" dirty="0" smtClean="0"/>
              <a:t>for 3</a:t>
            </a:r>
            <a:r>
              <a:rPr lang="en-US" baseline="30000" dirty="0" smtClean="0"/>
              <a:t>rd</a:t>
            </a:r>
            <a:r>
              <a:rPr lang="en-US" dirty="0" smtClean="0"/>
              <a:t> Grade Students</a:t>
            </a:r>
            <a:br>
              <a:rPr lang="en-US" dirty="0" smtClean="0"/>
            </a:br>
            <a:r>
              <a:rPr lang="en-US" dirty="0" smtClean="0"/>
              <a:t>West Lake Elementary School</a:t>
            </a:r>
            <a:br>
              <a:rPr lang="en-US" dirty="0" smtClean="0"/>
            </a:br>
            <a:r>
              <a:rPr lang="en-US" dirty="0" smtClean="0"/>
              <a:t/>
            </a:r>
            <a:br>
              <a:rPr lang="en-US" dirty="0" smtClean="0"/>
            </a:br>
            <a:r>
              <a:rPr lang="en-US" sz="3600" dirty="0" smtClean="0"/>
              <a:t>Jessica Nelson</a:t>
            </a:r>
            <a:br>
              <a:rPr lang="en-US" sz="3600" dirty="0" smtClean="0"/>
            </a:br>
            <a:r>
              <a:rPr lang="en-US" sz="3600" dirty="0" smtClean="0"/>
              <a:t>jnelson2@wcpss.net</a:t>
            </a:r>
            <a:r>
              <a:rPr lang="en-US" dirty="0" smtClean="0"/>
              <a:t/>
            </a:r>
            <a:br>
              <a:rPr lang="en-US" dirty="0" smtClean="0"/>
            </a:br>
            <a:r>
              <a:rPr lang="en-US" dirty="0" smtClean="0"/>
              <a:t/>
            </a:r>
            <a:br>
              <a:rPr lang="en-US" dirty="0" smtClean="0"/>
            </a:br>
            <a:endParaRPr lang="en-US" dirty="0" smtClean="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533400" y="381000"/>
            <a:ext cx="8077200" cy="731838"/>
          </a:xfrm>
        </p:spPr>
        <p:txBody>
          <a:bodyPr>
            <a:normAutofit fontScale="90000"/>
          </a:bodyPr>
          <a:lstStyle/>
          <a:p>
            <a:pPr algn="ctr" eaLnBrk="1" hangingPunct="1"/>
            <a:r>
              <a:rPr lang="en-US" dirty="0" smtClean="0"/>
              <a:t>AIG Identification Process</a:t>
            </a:r>
            <a:endParaRPr lang="en-US" dirty="0" smtClean="0">
              <a:solidFill>
                <a:schemeClr val="tx1"/>
              </a:solidFill>
            </a:endParaRPr>
          </a:p>
        </p:txBody>
      </p:sp>
      <p:sp>
        <p:nvSpPr>
          <p:cNvPr id="32771" name="Rectangle 3"/>
          <p:cNvSpPr>
            <a:spLocks noChangeArrowheads="1"/>
          </p:cNvSpPr>
          <p:nvPr/>
        </p:nvSpPr>
        <p:spPr bwMode="auto">
          <a:xfrm>
            <a:off x="533400" y="1371600"/>
            <a:ext cx="8229600" cy="4745915"/>
          </a:xfrm>
          <a:prstGeom prst="rect">
            <a:avLst/>
          </a:prstGeom>
          <a:noFill/>
          <a:ln w="9525">
            <a:noFill/>
            <a:miter lim="800000"/>
            <a:headEnd/>
            <a:tailEnd/>
          </a:ln>
        </p:spPr>
        <p:txBody>
          <a:bodyPr wrap="square">
            <a:spAutoFit/>
          </a:bodyPr>
          <a:lstStyle/>
          <a:p>
            <a:pPr marL="342900" indent="-342900" algn="ctr">
              <a:lnSpc>
                <a:spcPct val="80000"/>
              </a:lnSpc>
              <a:spcBef>
                <a:spcPct val="20000"/>
              </a:spcBef>
            </a:pPr>
            <a:r>
              <a:rPr lang="en-US" sz="2800" b="1" dirty="0">
                <a:solidFill>
                  <a:srgbClr val="5A5940"/>
                </a:solidFill>
              </a:rPr>
              <a:t>Formal </a:t>
            </a:r>
            <a:r>
              <a:rPr lang="en-US" sz="2800" b="1" dirty="0" smtClean="0">
                <a:solidFill>
                  <a:srgbClr val="5A5940"/>
                </a:solidFill>
              </a:rPr>
              <a:t>Indicators</a:t>
            </a:r>
          </a:p>
          <a:p>
            <a:pPr marL="342900" indent="-342900" algn="ctr">
              <a:lnSpc>
                <a:spcPct val="80000"/>
              </a:lnSpc>
              <a:spcBef>
                <a:spcPct val="20000"/>
              </a:spcBef>
            </a:pPr>
            <a:endParaRPr lang="en-US" sz="2800" b="1" dirty="0">
              <a:solidFill>
                <a:srgbClr val="5A5940"/>
              </a:solidFill>
            </a:endParaRPr>
          </a:p>
          <a:p>
            <a:pPr marL="342900" indent="-342900">
              <a:lnSpc>
                <a:spcPct val="80000"/>
              </a:lnSpc>
              <a:spcBef>
                <a:spcPct val="20000"/>
              </a:spcBef>
              <a:buFontTx/>
              <a:buChar char="•"/>
            </a:pPr>
            <a:r>
              <a:rPr lang="en-US" sz="2800" dirty="0">
                <a:solidFill>
                  <a:srgbClr val="898761"/>
                </a:solidFill>
              </a:rPr>
              <a:t>Cognitive Abilities Test (</a:t>
            </a:r>
            <a:r>
              <a:rPr lang="en-US" sz="2800" dirty="0" err="1">
                <a:solidFill>
                  <a:srgbClr val="898761"/>
                </a:solidFill>
              </a:rPr>
              <a:t>CogAT</a:t>
            </a:r>
            <a:r>
              <a:rPr lang="en-US" sz="2800" dirty="0" smtClean="0">
                <a:solidFill>
                  <a:srgbClr val="898761"/>
                </a:solidFill>
              </a:rPr>
              <a:t>) </a:t>
            </a:r>
          </a:p>
          <a:p>
            <a:pPr marL="800100" lvl="1" indent="-342900">
              <a:lnSpc>
                <a:spcPct val="80000"/>
              </a:lnSpc>
              <a:spcBef>
                <a:spcPct val="20000"/>
              </a:spcBef>
              <a:buFontTx/>
              <a:buChar char="•"/>
            </a:pPr>
            <a:r>
              <a:rPr lang="en-US" sz="2800" dirty="0" smtClean="0">
                <a:solidFill>
                  <a:srgbClr val="898761"/>
                </a:solidFill>
              </a:rPr>
              <a:t>Track 1-3 January 10-January 14</a:t>
            </a:r>
          </a:p>
          <a:p>
            <a:pPr marL="800100" lvl="1" indent="-342900">
              <a:lnSpc>
                <a:spcPct val="80000"/>
              </a:lnSpc>
              <a:spcBef>
                <a:spcPct val="20000"/>
              </a:spcBef>
              <a:buFontTx/>
              <a:buChar char="•"/>
            </a:pPr>
            <a:r>
              <a:rPr lang="en-US" sz="2800" dirty="0" smtClean="0">
                <a:solidFill>
                  <a:srgbClr val="898761"/>
                </a:solidFill>
              </a:rPr>
              <a:t>Track 4 January 24-28</a:t>
            </a:r>
          </a:p>
          <a:p>
            <a:pPr marL="800100" lvl="1" indent="-342900">
              <a:lnSpc>
                <a:spcPct val="80000"/>
              </a:lnSpc>
              <a:spcBef>
                <a:spcPct val="20000"/>
              </a:spcBef>
            </a:pPr>
            <a:endParaRPr lang="en-US" sz="2800" dirty="0" smtClean="0">
              <a:solidFill>
                <a:srgbClr val="898761"/>
              </a:solidFill>
            </a:endParaRPr>
          </a:p>
          <a:p>
            <a:pPr marL="800100" lvl="1" indent="-342900">
              <a:lnSpc>
                <a:spcPct val="80000"/>
              </a:lnSpc>
              <a:spcBef>
                <a:spcPct val="20000"/>
              </a:spcBef>
            </a:pPr>
            <a:endParaRPr lang="en-US" sz="2800" dirty="0">
              <a:solidFill>
                <a:srgbClr val="898761"/>
              </a:solidFill>
            </a:endParaRPr>
          </a:p>
          <a:p>
            <a:pPr marL="342900" indent="-342900">
              <a:lnSpc>
                <a:spcPct val="80000"/>
              </a:lnSpc>
              <a:spcBef>
                <a:spcPct val="20000"/>
              </a:spcBef>
              <a:buFontTx/>
              <a:buChar char="•"/>
            </a:pPr>
            <a:r>
              <a:rPr lang="en-US" sz="2800" dirty="0">
                <a:solidFill>
                  <a:srgbClr val="898761"/>
                </a:solidFill>
              </a:rPr>
              <a:t>Iowa Test of Basic Skills (ITBS</a:t>
            </a:r>
            <a:r>
              <a:rPr lang="en-US" sz="2800" dirty="0" smtClean="0">
                <a:solidFill>
                  <a:srgbClr val="898761"/>
                </a:solidFill>
              </a:rPr>
              <a:t>)</a:t>
            </a:r>
          </a:p>
          <a:p>
            <a:pPr marL="800100" lvl="1" indent="-342900">
              <a:lnSpc>
                <a:spcPct val="80000"/>
              </a:lnSpc>
              <a:spcBef>
                <a:spcPct val="20000"/>
              </a:spcBef>
              <a:buFontTx/>
              <a:buChar char="•"/>
            </a:pPr>
            <a:r>
              <a:rPr lang="en-US" sz="2800" dirty="0" smtClean="0">
                <a:solidFill>
                  <a:srgbClr val="898761"/>
                </a:solidFill>
              </a:rPr>
              <a:t>Track 1 February 28-March 4</a:t>
            </a:r>
          </a:p>
          <a:p>
            <a:pPr marL="800100" lvl="1" indent="-342900">
              <a:lnSpc>
                <a:spcPct val="80000"/>
              </a:lnSpc>
              <a:spcBef>
                <a:spcPct val="20000"/>
              </a:spcBef>
              <a:buFontTx/>
              <a:buChar char="•"/>
            </a:pPr>
            <a:r>
              <a:rPr lang="en-US" sz="2800" dirty="0" smtClean="0">
                <a:solidFill>
                  <a:srgbClr val="898761"/>
                </a:solidFill>
              </a:rPr>
              <a:t>Track 2-4 March 14-18</a:t>
            </a:r>
            <a:endParaRPr lang="en-US" sz="2800" dirty="0">
              <a:solidFill>
                <a:srgbClr val="898761"/>
              </a:solidFill>
            </a:endParaRPr>
          </a:p>
          <a:p>
            <a:pPr marL="342900" indent="-342900" algn="ctr">
              <a:lnSpc>
                <a:spcPct val="80000"/>
              </a:lnSpc>
              <a:spcBef>
                <a:spcPct val="20000"/>
              </a:spcBef>
            </a:pPr>
            <a:endParaRPr lang="en-US"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AIG Identification Process</a:t>
            </a:r>
            <a:endParaRPr lang="en-US" dirty="0"/>
          </a:p>
        </p:txBody>
      </p:sp>
      <p:sp>
        <p:nvSpPr>
          <p:cNvPr id="3" name="Content Placeholder 2"/>
          <p:cNvSpPr>
            <a:spLocks noGrp="1"/>
          </p:cNvSpPr>
          <p:nvPr>
            <p:ph sz="quarter" idx="1"/>
          </p:nvPr>
        </p:nvSpPr>
        <p:spPr>
          <a:xfrm>
            <a:off x="914400" y="1722438"/>
            <a:ext cx="6934200" cy="4038600"/>
          </a:xfrm>
        </p:spPr>
        <p:txBody>
          <a:bodyPr/>
          <a:lstStyle/>
          <a:p>
            <a:pPr algn="ctr">
              <a:lnSpc>
                <a:spcPct val="80000"/>
              </a:lnSpc>
              <a:buNone/>
            </a:pPr>
            <a:r>
              <a:rPr lang="en-US" sz="3200" b="1" dirty="0" smtClean="0">
                <a:solidFill>
                  <a:srgbClr val="5A5940"/>
                </a:solidFill>
              </a:rPr>
              <a:t>Informal Indicators</a:t>
            </a:r>
          </a:p>
          <a:p>
            <a:pPr>
              <a:lnSpc>
                <a:spcPct val="80000"/>
              </a:lnSpc>
              <a:buFontTx/>
              <a:buChar char="•"/>
            </a:pPr>
            <a:endParaRPr lang="en-US" dirty="0" smtClean="0">
              <a:solidFill>
                <a:srgbClr val="898761"/>
              </a:solidFill>
            </a:endParaRPr>
          </a:p>
          <a:p>
            <a:pPr>
              <a:lnSpc>
                <a:spcPct val="80000"/>
              </a:lnSpc>
              <a:buFontTx/>
              <a:buChar char="•"/>
            </a:pPr>
            <a:r>
              <a:rPr lang="en-US" sz="2800" dirty="0" smtClean="0">
                <a:solidFill>
                  <a:srgbClr val="898761"/>
                </a:solidFill>
              </a:rPr>
              <a:t>Classroom Behaviors</a:t>
            </a:r>
          </a:p>
          <a:p>
            <a:pPr>
              <a:lnSpc>
                <a:spcPct val="80000"/>
              </a:lnSpc>
              <a:buFontTx/>
              <a:buChar char="•"/>
            </a:pPr>
            <a:r>
              <a:rPr lang="en-US" sz="2800" dirty="0" smtClean="0">
                <a:solidFill>
                  <a:srgbClr val="898761"/>
                </a:solidFill>
              </a:rPr>
              <a:t>Classroom Performance</a:t>
            </a:r>
          </a:p>
          <a:p>
            <a:pPr>
              <a:lnSpc>
                <a:spcPct val="80000"/>
              </a:lnSpc>
              <a:buFontTx/>
              <a:buChar char="•"/>
            </a:pPr>
            <a:r>
              <a:rPr lang="en-US" sz="2800" dirty="0" smtClean="0">
                <a:solidFill>
                  <a:srgbClr val="898761"/>
                </a:solidFill>
              </a:rPr>
              <a:t>Student Portfolios</a:t>
            </a:r>
          </a:p>
          <a:p>
            <a:pPr>
              <a:lnSpc>
                <a:spcPct val="80000"/>
              </a:lnSpc>
              <a:buFontTx/>
              <a:buChar char="•"/>
            </a:pPr>
            <a:r>
              <a:rPr lang="en-US" sz="2800" dirty="0" smtClean="0">
                <a:solidFill>
                  <a:srgbClr val="898761"/>
                </a:solidFill>
              </a:rPr>
              <a:t>Student Interest</a:t>
            </a:r>
          </a:p>
          <a:p>
            <a:pPr>
              <a:lnSpc>
                <a:spcPct val="80000"/>
              </a:lnSpc>
              <a:buFontTx/>
              <a:buChar char="•"/>
            </a:pPr>
            <a:r>
              <a:rPr lang="en-US" sz="2800" dirty="0" smtClean="0">
                <a:solidFill>
                  <a:srgbClr val="898761"/>
                </a:solidFill>
              </a:rPr>
              <a:t>Student Motivation</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a:xfrm>
            <a:off x="609600" y="304800"/>
            <a:ext cx="6096000" cy="657225"/>
          </a:xfrm>
        </p:spPr>
        <p:txBody>
          <a:bodyPr>
            <a:normAutofit fontScale="90000"/>
          </a:bodyPr>
          <a:lstStyle/>
          <a:p>
            <a:pPr eaLnBrk="1" hangingPunct="1"/>
            <a:r>
              <a:rPr lang="en-US" smtClean="0"/>
              <a:t>Keeping You Informed…..</a:t>
            </a:r>
          </a:p>
        </p:txBody>
      </p:sp>
      <p:sp>
        <p:nvSpPr>
          <p:cNvPr id="34818" name="Content Placeholder 2"/>
          <p:cNvSpPr>
            <a:spLocks noGrp="1"/>
          </p:cNvSpPr>
          <p:nvPr>
            <p:ph sz="quarter" idx="1"/>
          </p:nvPr>
        </p:nvSpPr>
        <p:spPr>
          <a:xfrm>
            <a:off x="914400" y="1371600"/>
            <a:ext cx="7239000" cy="4572000"/>
          </a:xfrm>
        </p:spPr>
        <p:txBody>
          <a:bodyPr>
            <a:normAutofit lnSpcReduction="10000"/>
          </a:bodyPr>
          <a:lstStyle/>
          <a:p>
            <a:pPr eaLnBrk="1" hangingPunct="1">
              <a:buFontTx/>
              <a:buChar char="•"/>
            </a:pPr>
            <a:r>
              <a:rPr lang="en-US" sz="2800" dirty="0" smtClean="0">
                <a:solidFill>
                  <a:srgbClr val="5A5940"/>
                </a:solidFill>
                <a:latin typeface="Lucida Sans Unicode" pitchFamily="34" charset="0"/>
              </a:rPr>
              <a:t>AIG Program Brochure-sent home 2 times in 3</a:t>
            </a:r>
            <a:r>
              <a:rPr lang="en-US" sz="2800" baseline="30000" dirty="0" smtClean="0">
                <a:solidFill>
                  <a:srgbClr val="5A5940"/>
                </a:solidFill>
                <a:latin typeface="Lucida Sans Unicode" pitchFamily="34" charset="0"/>
              </a:rPr>
              <a:t>rd</a:t>
            </a:r>
            <a:r>
              <a:rPr lang="en-US" sz="2800" dirty="0" smtClean="0">
                <a:solidFill>
                  <a:srgbClr val="5A5940"/>
                </a:solidFill>
                <a:latin typeface="Lucida Sans Unicode" pitchFamily="34" charset="0"/>
              </a:rPr>
              <a:t> grade</a:t>
            </a:r>
          </a:p>
          <a:p>
            <a:pPr eaLnBrk="1" hangingPunct="1">
              <a:buFontTx/>
              <a:buChar char="•"/>
            </a:pPr>
            <a:endParaRPr lang="en-US" sz="2800" dirty="0" smtClean="0">
              <a:solidFill>
                <a:srgbClr val="5A5940"/>
              </a:solidFill>
              <a:latin typeface="Lucida Sans Unicode" pitchFamily="34" charset="0"/>
            </a:endParaRPr>
          </a:p>
          <a:p>
            <a:pPr eaLnBrk="1" hangingPunct="1">
              <a:buFontTx/>
              <a:buChar char="•"/>
            </a:pPr>
            <a:r>
              <a:rPr lang="en-US" sz="2800" dirty="0" smtClean="0">
                <a:solidFill>
                  <a:srgbClr val="5A5940"/>
                </a:solidFill>
                <a:latin typeface="Lucida Sans Unicode" pitchFamily="34" charset="0"/>
              </a:rPr>
              <a:t>Parent informational meetings</a:t>
            </a:r>
          </a:p>
          <a:p>
            <a:pPr eaLnBrk="1" hangingPunct="1">
              <a:buFontTx/>
              <a:buChar char="•"/>
            </a:pPr>
            <a:endParaRPr lang="en-US" sz="2800" dirty="0" smtClean="0">
              <a:solidFill>
                <a:srgbClr val="5A5940"/>
              </a:solidFill>
              <a:latin typeface="Lucida Sans Unicode" pitchFamily="34" charset="0"/>
            </a:endParaRPr>
          </a:p>
          <a:p>
            <a:pPr eaLnBrk="1" hangingPunct="1">
              <a:buFontTx/>
              <a:buChar char="•"/>
            </a:pPr>
            <a:r>
              <a:rPr lang="en-US" sz="2800" dirty="0" smtClean="0">
                <a:solidFill>
                  <a:srgbClr val="5A5940"/>
                </a:solidFill>
                <a:latin typeface="Lucida Sans Unicode" pitchFamily="34" charset="0"/>
              </a:rPr>
              <a:t>School/ AIG teacher website </a:t>
            </a:r>
            <a:r>
              <a:rPr lang="en-US" sz="2800" dirty="0" smtClean="0">
                <a:solidFill>
                  <a:srgbClr val="5A5940"/>
                </a:solidFill>
                <a:latin typeface="Lucida Sans Unicode" pitchFamily="34" charset="0"/>
                <a:hlinkClick r:id="rId3"/>
              </a:rPr>
              <a:t>http://aigwestlakees.wikispaces.com/</a:t>
            </a:r>
            <a:endParaRPr lang="en-US" sz="2800" dirty="0" smtClean="0">
              <a:solidFill>
                <a:srgbClr val="5A5940"/>
              </a:solidFill>
              <a:latin typeface="Lucida Sans Unicode" pitchFamily="34" charset="0"/>
            </a:endParaRPr>
          </a:p>
          <a:p>
            <a:pPr eaLnBrk="1" hangingPunct="1">
              <a:buFontTx/>
              <a:buChar char="•"/>
            </a:pPr>
            <a:endParaRPr lang="en-US" sz="2800" dirty="0" smtClean="0">
              <a:solidFill>
                <a:srgbClr val="5A5940"/>
              </a:solidFill>
              <a:latin typeface="Lucida Sans Unicode" pitchFamily="34" charset="0"/>
            </a:endParaRPr>
          </a:p>
          <a:p>
            <a:pPr eaLnBrk="1" hangingPunct="1">
              <a:buFontTx/>
              <a:buChar char="•"/>
            </a:pPr>
            <a:r>
              <a:rPr lang="en-US" sz="2800" dirty="0" smtClean="0">
                <a:solidFill>
                  <a:srgbClr val="5A5940"/>
                </a:solidFill>
                <a:latin typeface="Lucida Sans Unicode" pitchFamily="34" charset="0"/>
              </a:rPr>
              <a:t>Email for questions and answers       jnelson2@wcpss.net</a:t>
            </a:r>
          </a:p>
          <a:p>
            <a:pPr eaLnBrk="1" hangingPunct="1"/>
            <a:endParaRPr lang="en-US" dirty="0" smtClean="0">
              <a:latin typeface="Lucida Sans Unicode" pitchFamily="34" charset="0"/>
            </a:endParaRPr>
          </a:p>
          <a:p>
            <a:pPr eaLnBrk="1" hangingPunct="1"/>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15" descr="eyes_of_a_child_prt"/>
          <p:cNvPicPr>
            <a:picLocks noChangeAspect="1" noChangeArrowheads="1"/>
          </p:cNvPicPr>
          <p:nvPr/>
        </p:nvPicPr>
        <p:blipFill>
          <a:blip r:embed="rId3" cstate="print"/>
          <a:srcRect/>
          <a:stretch>
            <a:fillRect/>
          </a:stretch>
        </p:blipFill>
        <p:spPr bwMode="auto">
          <a:xfrm>
            <a:off x="25400" y="0"/>
            <a:ext cx="9118600" cy="6858000"/>
          </a:xfrm>
          <a:prstGeom prst="rect">
            <a:avLst/>
          </a:prstGeom>
          <a:noFill/>
          <a:ln w="9525">
            <a:noFill/>
            <a:miter lim="800000"/>
            <a:headEnd/>
            <a:tailEnd/>
          </a:ln>
        </p:spPr>
      </p:pic>
      <p:sp>
        <p:nvSpPr>
          <p:cNvPr id="36866" name="Rectangle 5"/>
          <p:cNvSpPr>
            <a:spLocks noChangeArrowheads="1"/>
          </p:cNvSpPr>
          <p:nvPr/>
        </p:nvSpPr>
        <p:spPr bwMode="auto">
          <a:xfrm>
            <a:off x="990600" y="1295400"/>
            <a:ext cx="5410200" cy="4699000"/>
          </a:xfrm>
          <a:prstGeom prst="rect">
            <a:avLst/>
          </a:prstGeom>
          <a:noFill/>
          <a:ln w="9525">
            <a:noFill/>
            <a:miter lim="800000"/>
            <a:headEnd/>
            <a:tailEnd/>
          </a:ln>
        </p:spPr>
        <p:txBody>
          <a:bodyPr>
            <a:spAutoFit/>
          </a:bodyPr>
          <a:lstStyle/>
          <a:p>
            <a:pPr algn="ctr">
              <a:buFont typeface="Wingdings 3" pitchFamily="18" charset="2"/>
              <a:buNone/>
            </a:pPr>
            <a:r>
              <a:rPr lang="en-US" sz="3600" b="1">
                <a:solidFill>
                  <a:srgbClr val="5A5940"/>
                </a:solidFill>
              </a:rPr>
              <a:t>Our goal is to support classrooms with educators working together to help each student grow and develop as fully as possible.</a:t>
            </a:r>
          </a:p>
          <a:p>
            <a:pPr algn="ctr">
              <a:buFont typeface="Wingdings 3" pitchFamily="18" charset="2"/>
              <a:buNone/>
            </a:pPr>
            <a:endParaRPr lang="en-US" sz="3600" b="1">
              <a:solidFill>
                <a:srgbClr val="5A5940"/>
              </a:solidFill>
            </a:endParaRPr>
          </a:p>
          <a:p>
            <a:pPr algn="ctr">
              <a:buFont typeface="Wingdings 3" pitchFamily="18" charset="2"/>
              <a:buNone/>
            </a:pPr>
            <a:r>
              <a:rPr lang="en-US" sz="1400" b="1">
                <a:solidFill>
                  <a:srgbClr val="5A5940"/>
                </a:solidFill>
              </a:rPr>
              <a:t>                                                     ~AIG Explorers Program Goal</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a:xfrm>
            <a:off x="609600" y="1066800"/>
            <a:ext cx="7467600" cy="5105400"/>
          </a:xfrm>
        </p:spPr>
        <p:txBody>
          <a:bodyPr>
            <a:normAutofit/>
          </a:bodyPr>
          <a:lstStyle/>
          <a:p>
            <a:pPr algn="ctr" eaLnBrk="1" hangingPunct="1"/>
            <a:r>
              <a:rPr lang="en-US" sz="3200" smtClean="0"/>
              <a:t>The purpose of the Academically Intellectually Gifted (AIG) Program is </a:t>
            </a:r>
            <a:br>
              <a:rPr lang="en-US" sz="3200" smtClean="0"/>
            </a:br>
            <a:r>
              <a:rPr lang="en-US" sz="3200" smtClean="0"/>
              <a:t>to provide an appropriately challenging educational program for students who perform, or show potential for performing, at remarkably high levels of accomplishment…</a:t>
            </a:r>
            <a:br>
              <a:rPr lang="en-US" sz="3200" smtClean="0"/>
            </a:br>
            <a:r>
              <a:rPr lang="en-US" sz="3200" smtClean="0"/>
              <a:t/>
            </a:r>
            <a:br>
              <a:rPr lang="en-US" sz="3200" smtClean="0"/>
            </a:br>
            <a:r>
              <a:rPr lang="en-US" sz="3200" smtClean="0"/>
              <a:t>		           </a:t>
            </a:r>
            <a:r>
              <a:rPr lang="en-US" sz="1600" smtClean="0"/>
              <a:t>~from WCPSS AIG Plan 2010-2013, page 1</a:t>
            </a:r>
            <a:r>
              <a:rPr lang="en-US" sz="1800" smtClean="0"/>
              <a:t/>
            </a:r>
            <a:br>
              <a:rPr lang="en-US" sz="1800" smtClean="0"/>
            </a:br>
            <a:endParaRPr lang="en-US" sz="1800" smtClean="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a:xfrm>
            <a:off x="609600" y="228600"/>
            <a:ext cx="7924800" cy="657225"/>
          </a:xfrm>
        </p:spPr>
        <p:txBody>
          <a:bodyPr>
            <a:normAutofit fontScale="90000"/>
          </a:bodyPr>
          <a:lstStyle/>
          <a:p>
            <a:pPr eaLnBrk="1" hangingPunct="1"/>
            <a:r>
              <a:rPr lang="en-US" smtClean="0"/>
              <a:t>Service Delivery by the AIG Teacher</a:t>
            </a:r>
          </a:p>
        </p:txBody>
      </p:sp>
      <p:sp>
        <p:nvSpPr>
          <p:cNvPr id="18434" name="Rectangle 3"/>
          <p:cNvSpPr>
            <a:spLocks noGrp="1" noChangeArrowheads="1"/>
          </p:cNvSpPr>
          <p:nvPr>
            <p:ph sz="quarter" idx="1"/>
          </p:nvPr>
        </p:nvSpPr>
        <p:spPr>
          <a:xfrm>
            <a:off x="2667000" y="990600"/>
            <a:ext cx="3733800" cy="5410200"/>
          </a:xfrm>
        </p:spPr>
        <p:txBody>
          <a:bodyPr/>
          <a:lstStyle/>
          <a:p>
            <a:pPr eaLnBrk="1" hangingPunct="1">
              <a:lnSpc>
                <a:spcPct val="80000"/>
              </a:lnSpc>
            </a:pPr>
            <a:r>
              <a:rPr lang="en-US" sz="2000" b="1" dirty="0" smtClean="0">
                <a:solidFill>
                  <a:srgbClr val="5A5940"/>
                </a:solidFill>
                <a:latin typeface="Lucida Sans Unicode" pitchFamily="34" charset="0"/>
              </a:rPr>
              <a:t>K-2: Consultation</a:t>
            </a:r>
          </a:p>
          <a:p>
            <a:pPr eaLnBrk="1" hangingPunct="1">
              <a:lnSpc>
                <a:spcPct val="80000"/>
              </a:lnSpc>
            </a:pPr>
            <a:endParaRPr lang="en-US" sz="2000" b="1" dirty="0" smtClean="0">
              <a:solidFill>
                <a:srgbClr val="5A5940"/>
              </a:solidFill>
              <a:latin typeface="Lucida Sans Unicode" pitchFamily="34" charset="0"/>
            </a:endParaRPr>
          </a:p>
          <a:p>
            <a:pPr eaLnBrk="1" hangingPunct="1">
              <a:lnSpc>
                <a:spcPct val="80000"/>
              </a:lnSpc>
            </a:pPr>
            <a:r>
              <a:rPr lang="en-US" sz="2000" b="1" dirty="0" smtClean="0">
                <a:solidFill>
                  <a:srgbClr val="5A5940"/>
                </a:solidFill>
                <a:latin typeface="Lucida Sans Unicode" pitchFamily="34" charset="0"/>
              </a:rPr>
              <a:t>Grade 3: Explorers Model</a:t>
            </a:r>
          </a:p>
          <a:p>
            <a:pPr eaLnBrk="1" hangingPunct="1">
              <a:lnSpc>
                <a:spcPct val="80000"/>
              </a:lnSpc>
            </a:pPr>
            <a:endParaRPr lang="en-US" sz="2000" b="1" dirty="0" smtClean="0">
              <a:solidFill>
                <a:srgbClr val="5A5940"/>
              </a:solidFill>
              <a:latin typeface="Lucida Sans Unicode" pitchFamily="34" charset="0"/>
            </a:endParaRPr>
          </a:p>
          <a:p>
            <a:pPr eaLnBrk="1" hangingPunct="1">
              <a:lnSpc>
                <a:spcPct val="80000"/>
              </a:lnSpc>
            </a:pPr>
            <a:r>
              <a:rPr lang="en-US" sz="2000" b="1" dirty="0" smtClean="0">
                <a:solidFill>
                  <a:srgbClr val="5A5940"/>
                </a:solidFill>
                <a:latin typeface="Lucida Sans Unicode" pitchFamily="34" charset="0"/>
              </a:rPr>
              <a:t>Grades 4 &amp; 5: AIG Services</a:t>
            </a:r>
          </a:p>
          <a:p>
            <a:pPr lvl="1" eaLnBrk="1" hangingPunct="1">
              <a:lnSpc>
                <a:spcPct val="80000"/>
              </a:lnSpc>
              <a:buFont typeface="Wingdings" pitchFamily="2" charset="2"/>
              <a:buChar char="v"/>
            </a:pPr>
            <a:r>
              <a:rPr lang="en-US" sz="2000" b="1" dirty="0" smtClean="0">
                <a:solidFill>
                  <a:srgbClr val="5A5940"/>
                </a:solidFill>
                <a:latin typeface="Lucida Sans Unicode" pitchFamily="34" charset="0"/>
              </a:rPr>
              <a:t>Resource classes</a:t>
            </a:r>
          </a:p>
          <a:p>
            <a:pPr lvl="1" eaLnBrk="1" hangingPunct="1">
              <a:lnSpc>
                <a:spcPct val="80000"/>
              </a:lnSpc>
              <a:buFont typeface="Wingdings" pitchFamily="2" charset="2"/>
              <a:buChar char="v"/>
            </a:pPr>
            <a:r>
              <a:rPr lang="en-US" sz="2000" b="1" dirty="0" smtClean="0">
                <a:solidFill>
                  <a:srgbClr val="5A5940"/>
                </a:solidFill>
                <a:latin typeface="Lucida Sans Unicode" pitchFamily="34" charset="0"/>
              </a:rPr>
              <a:t>Collaborative Teaching</a:t>
            </a:r>
          </a:p>
          <a:p>
            <a:pPr lvl="1" eaLnBrk="1" hangingPunct="1">
              <a:lnSpc>
                <a:spcPct val="80000"/>
              </a:lnSpc>
              <a:buNone/>
            </a:pPr>
            <a:endParaRPr lang="en-US" sz="2000" b="1" dirty="0" smtClean="0">
              <a:solidFill>
                <a:srgbClr val="5A5940"/>
              </a:solidFill>
              <a:latin typeface="Lucida Sans Unicode" pitchFamily="34" charset="0"/>
            </a:endParaRPr>
          </a:p>
          <a:p>
            <a:pPr eaLnBrk="1" hangingPunct="1">
              <a:lnSpc>
                <a:spcPct val="80000"/>
              </a:lnSpc>
            </a:pPr>
            <a:r>
              <a:rPr lang="en-US" sz="2000" b="1" dirty="0" smtClean="0">
                <a:solidFill>
                  <a:srgbClr val="5A5940"/>
                </a:solidFill>
                <a:latin typeface="Lucida Sans Unicode" pitchFamily="34" charset="0"/>
              </a:rPr>
              <a:t>Grades 6-8</a:t>
            </a:r>
          </a:p>
          <a:p>
            <a:pPr lvl="1" eaLnBrk="1" hangingPunct="1">
              <a:lnSpc>
                <a:spcPct val="80000"/>
              </a:lnSpc>
              <a:buFont typeface="Wingdings" pitchFamily="2" charset="2"/>
              <a:buChar char="v"/>
            </a:pPr>
            <a:r>
              <a:rPr lang="en-US" sz="2000" b="1" dirty="0" smtClean="0">
                <a:solidFill>
                  <a:srgbClr val="5A5940"/>
                </a:solidFill>
                <a:latin typeface="Lucida Sans Unicode" pitchFamily="34" charset="0"/>
              </a:rPr>
              <a:t> Consultation</a:t>
            </a:r>
          </a:p>
          <a:p>
            <a:pPr lvl="1" eaLnBrk="1" hangingPunct="1">
              <a:lnSpc>
                <a:spcPct val="80000"/>
              </a:lnSpc>
              <a:buFont typeface="Wingdings" pitchFamily="2" charset="2"/>
              <a:buChar char="v"/>
            </a:pPr>
            <a:r>
              <a:rPr lang="en-US" sz="2000" b="1" dirty="0" smtClean="0">
                <a:solidFill>
                  <a:srgbClr val="5A5940"/>
                </a:solidFill>
                <a:latin typeface="Lucida Sans Unicode" pitchFamily="34" charset="0"/>
              </a:rPr>
              <a:t> Cluster grouping</a:t>
            </a:r>
          </a:p>
          <a:p>
            <a:pPr eaLnBrk="1" hangingPunct="1">
              <a:lnSpc>
                <a:spcPct val="80000"/>
              </a:lnSpc>
            </a:pPr>
            <a:endParaRPr lang="en-US" sz="2000" b="1" dirty="0" smtClean="0">
              <a:solidFill>
                <a:srgbClr val="5A5940"/>
              </a:solidFill>
              <a:latin typeface="Lucida Sans Unicode" pitchFamily="34" charset="0"/>
            </a:endParaRPr>
          </a:p>
          <a:p>
            <a:pPr eaLnBrk="1" hangingPunct="1">
              <a:lnSpc>
                <a:spcPct val="80000"/>
              </a:lnSpc>
            </a:pPr>
            <a:r>
              <a:rPr lang="en-US" sz="2000" b="1" dirty="0" smtClean="0">
                <a:solidFill>
                  <a:srgbClr val="5A5940"/>
                </a:solidFill>
                <a:latin typeface="Lucida Sans Unicode" pitchFamily="34" charset="0"/>
              </a:rPr>
              <a:t>Grades 9-12</a:t>
            </a:r>
          </a:p>
          <a:p>
            <a:pPr lvl="1" eaLnBrk="1" hangingPunct="1">
              <a:lnSpc>
                <a:spcPct val="80000"/>
              </a:lnSpc>
              <a:buFont typeface="Wingdings" pitchFamily="2" charset="2"/>
              <a:buChar char="v"/>
            </a:pPr>
            <a:r>
              <a:rPr lang="en-US" sz="2000" b="1" dirty="0" smtClean="0">
                <a:solidFill>
                  <a:srgbClr val="5A5940"/>
                </a:solidFill>
                <a:latin typeface="Lucida Sans Unicode" pitchFamily="34" charset="0"/>
              </a:rPr>
              <a:t> Advanced course selection</a:t>
            </a:r>
          </a:p>
          <a:p>
            <a:pPr eaLnBrk="1" hangingPunct="1">
              <a:lnSpc>
                <a:spcPct val="80000"/>
              </a:lnSpc>
            </a:pPr>
            <a:endParaRPr lang="en-US" sz="2000" dirty="0" smtClean="0">
              <a:solidFill>
                <a:srgbClr val="5A594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828800" y="381000"/>
            <a:ext cx="6096000" cy="657225"/>
          </a:xfrm>
        </p:spPr>
        <p:txBody>
          <a:bodyPr>
            <a:normAutofit fontScale="90000"/>
          </a:bodyPr>
          <a:lstStyle/>
          <a:p>
            <a:pPr eaLnBrk="1" hangingPunct="1"/>
            <a:r>
              <a:rPr lang="en-US" smtClean="0"/>
              <a:t>Explorers Model Classes</a:t>
            </a:r>
            <a:endParaRPr lang="en-US" smtClean="0">
              <a:solidFill>
                <a:schemeClr val="tx1"/>
              </a:solidFill>
            </a:endParaRPr>
          </a:p>
        </p:txBody>
      </p:sp>
      <p:sp>
        <p:nvSpPr>
          <p:cNvPr id="4" name="Rectangle 3"/>
          <p:cNvSpPr txBox="1">
            <a:spLocks noChangeArrowheads="1"/>
          </p:cNvSpPr>
          <p:nvPr/>
        </p:nvSpPr>
        <p:spPr bwMode="auto">
          <a:xfrm>
            <a:off x="4800600" y="1676400"/>
            <a:ext cx="2971800" cy="3306763"/>
          </a:xfrm>
          <a:prstGeom prst="rect">
            <a:avLst/>
          </a:prstGeom>
          <a:noFill/>
          <a:ln w="9525">
            <a:noFill/>
            <a:miter lim="800000"/>
            <a:headEnd/>
            <a:tailEnd/>
          </a:ln>
          <a:effectLst/>
        </p:spPr>
        <p:txBody>
          <a:bodyPr/>
          <a:lstStyle/>
          <a:p>
            <a:pPr marL="342900" indent="-342900">
              <a:spcBef>
                <a:spcPct val="20000"/>
              </a:spcBef>
              <a:defRPr/>
            </a:pPr>
            <a:endParaRPr lang="en-US" kern="0" dirty="0">
              <a:latin typeface="+mn-lt"/>
            </a:endParaRPr>
          </a:p>
        </p:txBody>
      </p:sp>
      <p:sp>
        <p:nvSpPr>
          <p:cNvPr id="20484" name="Rectangle 3"/>
          <p:cNvSpPr txBox="1">
            <a:spLocks noChangeArrowheads="1"/>
          </p:cNvSpPr>
          <p:nvPr/>
        </p:nvSpPr>
        <p:spPr bwMode="auto">
          <a:xfrm>
            <a:off x="4953000" y="1600200"/>
            <a:ext cx="3200400" cy="3048000"/>
          </a:xfrm>
          <a:prstGeom prst="rect">
            <a:avLst/>
          </a:prstGeom>
          <a:noFill/>
          <a:ln w="9525">
            <a:noFill/>
            <a:miter lim="800000"/>
            <a:headEnd/>
            <a:tailEnd/>
          </a:ln>
        </p:spPr>
        <p:txBody>
          <a:bodyPr/>
          <a:lstStyle/>
          <a:p>
            <a:pPr>
              <a:buFont typeface="Arial" charset="0"/>
              <a:buNone/>
            </a:pPr>
            <a:r>
              <a:rPr lang="en-US" sz="2000"/>
              <a:t>Students who demonstrate potential in the activities will receive extension/ enrichment activities in language arts /math under the guidance of the AIG teacher.</a:t>
            </a:r>
          </a:p>
        </p:txBody>
      </p:sp>
      <p:sp>
        <p:nvSpPr>
          <p:cNvPr id="20485" name="Text Placeholder 2"/>
          <p:cNvSpPr txBox="1">
            <a:spLocks/>
          </p:cNvSpPr>
          <p:nvPr/>
        </p:nvSpPr>
        <p:spPr bwMode="auto">
          <a:xfrm>
            <a:off x="457200" y="5410200"/>
            <a:ext cx="4040188" cy="762000"/>
          </a:xfrm>
          <a:prstGeom prst="rect">
            <a:avLst/>
          </a:prstGeom>
          <a:solidFill>
            <a:srgbClr val="898761"/>
          </a:solidFill>
          <a:ln w="9525">
            <a:noFill/>
            <a:miter lim="800000"/>
            <a:headEnd/>
            <a:tailEnd/>
          </a:ln>
        </p:spPr>
        <p:txBody>
          <a:bodyPr anchor="ctr"/>
          <a:lstStyle/>
          <a:p>
            <a:pPr marL="342900" indent="-342900" algn="ctr">
              <a:spcBef>
                <a:spcPct val="20000"/>
              </a:spcBef>
            </a:pPr>
            <a:r>
              <a:rPr lang="en-US" sz="2400" b="1"/>
              <a:t>Whole group experiences</a:t>
            </a:r>
          </a:p>
        </p:txBody>
      </p:sp>
      <p:sp>
        <p:nvSpPr>
          <p:cNvPr id="20486" name="Text Placeholder 3"/>
          <p:cNvSpPr txBox="1">
            <a:spLocks/>
          </p:cNvSpPr>
          <p:nvPr/>
        </p:nvSpPr>
        <p:spPr bwMode="auto">
          <a:xfrm>
            <a:off x="4645025" y="5410200"/>
            <a:ext cx="4041775" cy="762000"/>
          </a:xfrm>
          <a:prstGeom prst="rect">
            <a:avLst/>
          </a:prstGeom>
          <a:solidFill>
            <a:srgbClr val="898761"/>
          </a:solidFill>
          <a:ln w="9525">
            <a:noFill/>
            <a:miter lim="800000"/>
            <a:headEnd/>
            <a:tailEnd/>
          </a:ln>
        </p:spPr>
        <p:txBody>
          <a:bodyPr anchor="ctr"/>
          <a:lstStyle/>
          <a:p>
            <a:pPr marL="342900" indent="-342900" algn="ctr">
              <a:spcBef>
                <a:spcPct val="20000"/>
              </a:spcBef>
            </a:pPr>
            <a:r>
              <a:rPr lang="en-US" sz="2400" b="1"/>
              <a:t>Small group experiences</a:t>
            </a:r>
          </a:p>
        </p:txBody>
      </p:sp>
      <p:cxnSp>
        <p:nvCxnSpPr>
          <p:cNvPr id="9" name="Straight Connector 8"/>
          <p:cNvCxnSpPr/>
          <p:nvPr/>
        </p:nvCxnSpPr>
        <p:spPr>
          <a:xfrm rot="5400000">
            <a:off x="2933700" y="3086100"/>
            <a:ext cx="2971800" cy="0"/>
          </a:xfrm>
          <a:prstGeom prst="line">
            <a:avLst/>
          </a:prstGeom>
          <a:ln>
            <a:solidFill>
              <a:srgbClr val="898761"/>
            </a:solidFill>
          </a:ln>
        </p:spPr>
        <p:style>
          <a:lnRef idx="2">
            <a:schemeClr val="accent4"/>
          </a:lnRef>
          <a:fillRef idx="0">
            <a:schemeClr val="accent4"/>
          </a:fillRef>
          <a:effectRef idx="1">
            <a:schemeClr val="accent4"/>
          </a:effectRef>
          <a:fontRef idx="minor">
            <a:schemeClr val="tx1"/>
          </a:fontRef>
        </p:style>
      </p:cxnSp>
      <p:sp>
        <p:nvSpPr>
          <p:cNvPr id="20488" name="Text Box 10"/>
          <p:cNvSpPr txBox="1">
            <a:spLocks noChangeArrowheads="1"/>
          </p:cNvSpPr>
          <p:nvPr/>
        </p:nvSpPr>
        <p:spPr bwMode="auto">
          <a:xfrm>
            <a:off x="1066800" y="1600200"/>
            <a:ext cx="2819400" cy="2530475"/>
          </a:xfrm>
          <a:prstGeom prst="rect">
            <a:avLst/>
          </a:prstGeom>
          <a:noFill/>
          <a:ln w="9525">
            <a:noFill/>
            <a:miter lim="800000"/>
            <a:headEnd/>
            <a:tailEnd/>
          </a:ln>
        </p:spPr>
        <p:txBody>
          <a:bodyPr>
            <a:spAutoFit/>
          </a:bodyPr>
          <a:lstStyle/>
          <a:p>
            <a:pPr>
              <a:spcBef>
                <a:spcPct val="50000"/>
              </a:spcBef>
            </a:pPr>
            <a:r>
              <a:rPr lang="en-US" sz="2000"/>
              <a:t>The AIG teacher works in partnership with the 3rd grade classroom teachers to provide a variety of in-class experiences designed to elicit high academic performance.</a:t>
            </a:r>
          </a:p>
        </p:txBody>
      </p:sp>
      <p:pic>
        <p:nvPicPr>
          <p:cNvPr id="20489" name="Picture 1" descr="BD07216_"/>
          <p:cNvPicPr>
            <a:picLocks noChangeAspect="1" noChangeArrowheads="1"/>
          </p:cNvPicPr>
          <p:nvPr/>
        </p:nvPicPr>
        <p:blipFill>
          <a:blip r:embed="rId4" cstate="print"/>
          <a:srcRect/>
          <a:stretch>
            <a:fillRect/>
          </a:stretch>
        </p:blipFill>
        <p:spPr bwMode="auto">
          <a:xfrm>
            <a:off x="3733800" y="3962400"/>
            <a:ext cx="1508125" cy="1333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a:xfrm>
            <a:off x="1371600" y="533400"/>
            <a:ext cx="6096000" cy="657225"/>
          </a:xfrm>
        </p:spPr>
        <p:txBody>
          <a:bodyPr>
            <a:normAutofit fontScale="90000"/>
          </a:bodyPr>
          <a:lstStyle/>
          <a:p>
            <a:pPr algn="ctr" eaLnBrk="1" hangingPunct="1"/>
            <a:r>
              <a:rPr lang="en-US" sz="5400" smtClean="0"/>
              <a:t>Team Effort</a:t>
            </a:r>
          </a:p>
        </p:txBody>
      </p:sp>
      <p:sp>
        <p:nvSpPr>
          <p:cNvPr id="6" name="Text Placeholder 5"/>
          <p:cNvSpPr>
            <a:spLocks noGrp="1"/>
          </p:cNvSpPr>
          <p:nvPr>
            <p:ph sz="quarter" idx="1"/>
          </p:nvPr>
        </p:nvSpPr>
        <p:spPr>
          <a:xfrm>
            <a:off x="2362200" y="1600200"/>
            <a:ext cx="4191000" cy="1143000"/>
          </a:xfrm>
          <a:prstGeom prst="curvedDownArrow">
            <a:avLst>
              <a:gd name="adj1" fmla="val 25000"/>
              <a:gd name="adj2" fmla="val 43893"/>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endParaRPr lang="en-US" dirty="0"/>
          </a:p>
          <a:p>
            <a:pPr eaLnBrk="1" hangingPunct="1">
              <a:defRPr/>
            </a:pPr>
            <a:endParaRPr lang="en-US" dirty="0"/>
          </a:p>
        </p:txBody>
      </p:sp>
      <p:pic>
        <p:nvPicPr>
          <p:cNvPr id="22530" name="Picture 2" descr="C:\Documents and Settings\patricia_carr\Local Settings\Temporary Internet Files\Content.IE5\5DJD3CN0\MP910220975[1].jpg"/>
          <p:cNvPicPr>
            <a:picLocks noChangeAspect="1" noChangeArrowheads="1"/>
          </p:cNvPicPr>
          <p:nvPr/>
        </p:nvPicPr>
        <p:blipFill>
          <a:blip r:embed="rId3" cstate="print"/>
          <a:srcRect/>
          <a:stretch>
            <a:fillRect/>
          </a:stretch>
        </p:blipFill>
        <p:spPr bwMode="auto">
          <a:xfrm>
            <a:off x="3886200" y="2895600"/>
            <a:ext cx="1296988" cy="1295400"/>
          </a:xfrm>
          <a:prstGeom prst="rect">
            <a:avLst/>
          </a:prstGeom>
          <a:noFill/>
          <a:ln w="9525">
            <a:noFill/>
            <a:miter lim="800000"/>
            <a:headEnd/>
            <a:tailEnd/>
          </a:ln>
        </p:spPr>
      </p:pic>
      <p:sp>
        <p:nvSpPr>
          <p:cNvPr id="7" name="Curved Left Arrow 6"/>
          <p:cNvSpPr/>
          <p:nvPr/>
        </p:nvSpPr>
        <p:spPr>
          <a:xfrm rot="1266453">
            <a:off x="6248400" y="3657600"/>
            <a:ext cx="528638" cy="1306513"/>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8" name="Curved Right Arrow 7"/>
          <p:cNvSpPr/>
          <p:nvPr/>
        </p:nvSpPr>
        <p:spPr>
          <a:xfrm rot="21145835">
            <a:off x="2057400" y="3581400"/>
            <a:ext cx="525463" cy="1312863"/>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22534" name="Rectangle 8"/>
          <p:cNvSpPr>
            <a:spLocks noChangeArrowheads="1"/>
          </p:cNvSpPr>
          <p:nvPr/>
        </p:nvSpPr>
        <p:spPr bwMode="auto">
          <a:xfrm>
            <a:off x="5791200" y="2971800"/>
            <a:ext cx="1687513" cy="519113"/>
          </a:xfrm>
          <a:prstGeom prst="rect">
            <a:avLst/>
          </a:prstGeom>
          <a:noFill/>
          <a:ln w="9525">
            <a:noFill/>
            <a:miter lim="800000"/>
            <a:headEnd/>
            <a:tailEnd/>
          </a:ln>
        </p:spPr>
        <p:txBody>
          <a:bodyPr wrap="none">
            <a:spAutoFit/>
          </a:bodyPr>
          <a:lstStyle/>
          <a:p>
            <a:r>
              <a:rPr lang="en-US" sz="2800">
                <a:solidFill>
                  <a:srgbClr val="5A5940"/>
                </a:solidFill>
                <a:latin typeface="Lucida Sans Unicode" pitchFamily="34" charset="0"/>
              </a:rPr>
              <a:t>Students</a:t>
            </a:r>
          </a:p>
        </p:txBody>
      </p:sp>
      <p:sp>
        <p:nvSpPr>
          <p:cNvPr id="22535" name="TextBox 4"/>
          <p:cNvSpPr txBox="1">
            <a:spLocks noChangeArrowheads="1"/>
          </p:cNvSpPr>
          <p:nvPr/>
        </p:nvSpPr>
        <p:spPr bwMode="auto">
          <a:xfrm>
            <a:off x="2362200" y="5029200"/>
            <a:ext cx="4191000" cy="523875"/>
          </a:xfrm>
          <a:prstGeom prst="rect">
            <a:avLst/>
          </a:prstGeom>
          <a:noFill/>
          <a:ln w="9525">
            <a:noFill/>
            <a:miter lim="800000"/>
            <a:headEnd/>
            <a:tailEnd/>
          </a:ln>
        </p:spPr>
        <p:txBody>
          <a:bodyPr>
            <a:spAutoFit/>
          </a:bodyPr>
          <a:lstStyle/>
          <a:p>
            <a:r>
              <a:rPr lang="en-US" sz="2700">
                <a:solidFill>
                  <a:srgbClr val="5A5940"/>
                </a:solidFill>
                <a:latin typeface="Lucida Sans Unicode" pitchFamily="34" charset="0"/>
              </a:rPr>
              <a:t>AIG Resource Teachers</a:t>
            </a:r>
          </a:p>
        </p:txBody>
      </p:sp>
      <p:sp>
        <p:nvSpPr>
          <p:cNvPr id="22536" name="Rectangle 10"/>
          <p:cNvSpPr>
            <a:spLocks noChangeArrowheads="1"/>
          </p:cNvSpPr>
          <p:nvPr/>
        </p:nvSpPr>
        <p:spPr bwMode="auto">
          <a:xfrm>
            <a:off x="304800" y="2971800"/>
            <a:ext cx="3328988" cy="503238"/>
          </a:xfrm>
          <a:prstGeom prst="rect">
            <a:avLst/>
          </a:prstGeom>
          <a:noFill/>
          <a:ln w="9525">
            <a:noFill/>
            <a:miter lim="800000"/>
            <a:headEnd/>
            <a:tailEnd/>
          </a:ln>
        </p:spPr>
        <p:txBody>
          <a:bodyPr wrap="none">
            <a:spAutoFit/>
          </a:bodyPr>
          <a:lstStyle/>
          <a:p>
            <a:r>
              <a:rPr lang="en-US" sz="2700">
                <a:solidFill>
                  <a:srgbClr val="5A5940"/>
                </a:solidFill>
                <a:latin typeface="Lucida Sans" pitchFamily="34" charset="0"/>
              </a:rPr>
              <a:t>3</a:t>
            </a:r>
            <a:r>
              <a:rPr lang="en-US" sz="2700" baseline="30000">
                <a:solidFill>
                  <a:srgbClr val="5A5940"/>
                </a:solidFill>
                <a:latin typeface="Lucida Sans" pitchFamily="34" charset="0"/>
              </a:rPr>
              <a:t>rd</a:t>
            </a:r>
            <a:r>
              <a:rPr lang="en-US" sz="2700">
                <a:solidFill>
                  <a:srgbClr val="5A5940"/>
                </a:solidFill>
                <a:latin typeface="Lucida Sans" pitchFamily="34" charset="0"/>
              </a:rPr>
              <a:t> Grade Teachers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a:xfrm>
            <a:off x="685800" y="304800"/>
            <a:ext cx="7848600" cy="731838"/>
          </a:xfrm>
        </p:spPr>
        <p:txBody>
          <a:bodyPr>
            <a:normAutofit fontScale="90000"/>
          </a:bodyPr>
          <a:lstStyle/>
          <a:p>
            <a:pPr algn="ctr" eaLnBrk="1" hangingPunct="1"/>
            <a:r>
              <a:rPr lang="en-US" smtClean="0"/>
              <a:t>Explorers Classes</a:t>
            </a:r>
            <a:endParaRPr lang="en-US" smtClean="0">
              <a:solidFill>
                <a:schemeClr val="tx1"/>
              </a:solidFill>
            </a:endParaRPr>
          </a:p>
        </p:txBody>
      </p:sp>
      <p:sp>
        <p:nvSpPr>
          <p:cNvPr id="24578" name="Rectangle 2"/>
          <p:cNvSpPr>
            <a:spLocks noChangeArrowheads="1"/>
          </p:cNvSpPr>
          <p:nvPr/>
        </p:nvSpPr>
        <p:spPr bwMode="auto">
          <a:xfrm>
            <a:off x="1066800" y="1524000"/>
            <a:ext cx="7239000" cy="4401205"/>
          </a:xfrm>
          <a:prstGeom prst="rect">
            <a:avLst/>
          </a:prstGeom>
          <a:noFill/>
          <a:ln w="9525">
            <a:noFill/>
            <a:miter lim="800000"/>
            <a:headEnd/>
            <a:tailEnd/>
          </a:ln>
        </p:spPr>
        <p:txBody>
          <a:bodyPr>
            <a:spAutoFit/>
          </a:bodyPr>
          <a:lstStyle/>
          <a:p>
            <a:pPr marL="365125" indent="-255588">
              <a:buFont typeface="Wingdings 3" pitchFamily="18" charset="2"/>
              <a:buChar char=""/>
            </a:pPr>
            <a:r>
              <a:rPr lang="en-US" sz="2800" dirty="0">
                <a:solidFill>
                  <a:srgbClr val="5A5940"/>
                </a:solidFill>
              </a:rPr>
              <a:t>Whole class introductory lessons in the 3</a:t>
            </a:r>
            <a:r>
              <a:rPr lang="en-US" sz="2800" baseline="30000" dirty="0">
                <a:solidFill>
                  <a:srgbClr val="5A5940"/>
                </a:solidFill>
              </a:rPr>
              <a:t>rd</a:t>
            </a:r>
            <a:r>
              <a:rPr lang="en-US" sz="2800" dirty="0">
                <a:solidFill>
                  <a:srgbClr val="5A5940"/>
                </a:solidFill>
              </a:rPr>
              <a:t> grade classroom, typically 1-3 times per quarter for 3 quarters</a:t>
            </a:r>
          </a:p>
          <a:p>
            <a:pPr marL="365125" indent="-255588">
              <a:buFont typeface="Wingdings 3" pitchFamily="18" charset="2"/>
              <a:buChar char=""/>
            </a:pPr>
            <a:r>
              <a:rPr lang="en-US" sz="2800" dirty="0">
                <a:solidFill>
                  <a:srgbClr val="5A5940"/>
                </a:solidFill>
              </a:rPr>
              <a:t>Assessment of student performance and products</a:t>
            </a:r>
          </a:p>
          <a:p>
            <a:pPr marL="365125" indent="-255588">
              <a:buFont typeface="Wingdings 3" pitchFamily="18" charset="2"/>
              <a:buChar char=""/>
            </a:pPr>
            <a:r>
              <a:rPr lang="en-US" sz="2800" dirty="0">
                <a:solidFill>
                  <a:srgbClr val="5A5940"/>
                </a:solidFill>
              </a:rPr>
              <a:t>Small group extension/enrichment activities directed by the AIG teacher, typically </a:t>
            </a:r>
            <a:r>
              <a:rPr lang="en-US" sz="2800" dirty="0" smtClean="0">
                <a:solidFill>
                  <a:srgbClr val="5A5940"/>
                </a:solidFill>
              </a:rPr>
              <a:t>2-3 </a:t>
            </a:r>
            <a:r>
              <a:rPr lang="en-US" sz="2800" dirty="0">
                <a:solidFill>
                  <a:srgbClr val="5A5940"/>
                </a:solidFill>
              </a:rPr>
              <a:t>times per quarter for 3 quarters</a:t>
            </a:r>
          </a:p>
          <a:p>
            <a:pPr marL="365125" indent="-255588">
              <a:buFont typeface="Wingdings 3" pitchFamily="18" charset="2"/>
              <a:buChar char=""/>
            </a:pPr>
            <a:r>
              <a:rPr lang="en-US" sz="2800" dirty="0">
                <a:solidFill>
                  <a:srgbClr val="5A5940"/>
                </a:solidFill>
              </a:rPr>
              <a:t>Lessons vary quarter by quarter</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533400" y="381000"/>
            <a:ext cx="8077200" cy="731838"/>
          </a:xfrm>
        </p:spPr>
        <p:txBody>
          <a:bodyPr>
            <a:normAutofit fontScale="90000"/>
          </a:bodyPr>
          <a:lstStyle/>
          <a:p>
            <a:pPr eaLnBrk="1" hangingPunct="1"/>
            <a:r>
              <a:rPr lang="en-US" smtClean="0"/>
              <a:t>Criteria for Small Group Participation</a:t>
            </a:r>
            <a:endParaRPr lang="en-US" smtClean="0">
              <a:solidFill>
                <a:schemeClr val="tx1"/>
              </a:solidFill>
            </a:endParaRPr>
          </a:p>
        </p:txBody>
      </p:sp>
      <p:sp>
        <p:nvSpPr>
          <p:cNvPr id="26627" name="Rectangle 2"/>
          <p:cNvSpPr>
            <a:spLocks noChangeArrowheads="1"/>
          </p:cNvSpPr>
          <p:nvPr/>
        </p:nvSpPr>
        <p:spPr bwMode="auto">
          <a:xfrm>
            <a:off x="1905000" y="1828800"/>
            <a:ext cx="5562600" cy="3970318"/>
          </a:xfrm>
          <a:prstGeom prst="rect">
            <a:avLst/>
          </a:prstGeom>
          <a:noFill/>
          <a:ln w="9525">
            <a:noFill/>
            <a:miter lim="800000"/>
            <a:headEnd/>
            <a:tailEnd/>
          </a:ln>
        </p:spPr>
        <p:txBody>
          <a:bodyPr>
            <a:spAutoFit/>
          </a:bodyPr>
          <a:lstStyle/>
          <a:p>
            <a:pPr marL="365125" indent="-255588">
              <a:buFont typeface="Wingdings 3" pitchFamily="18" charset="2"/>
              <a:buChar char=""/>
            </a:pPr>
            <a:r>
              <a:rPr lang="en-US" sz="2800" dirty="0">
                <a:solidFill>
                  <a:srgbClr val="5A5940"/>
                </a:solidFill>
              </a:rPr>
              <a:t>Observational checklists by the  classroom and AIG teachers</a:t>
            </a:r>
          </a:p>
          <a:p>
            <a:pPr marL="365125" indent="-255588">
              <a:buFont typeface="Wingdings 3" pitchFamily="18" charset="2"/>
              <a:buChar char=""/>
            </a:pPr>
            <a:r>
              <a:rPr lang="en-US" sz="2800" dirty="0" smtClean="0">
                <a:solidFill>
                  <a:srgbClr val="5A5940"/>
                </a:solidFill>
              </a:rPr>
              <a:t>Student </a:t>
            </a:r>
            <a:r>
              <a:rPr lang="en-US" sz="2800" dirty="0">
                <a:solidFill>
                  <a:srgbClr val="5A5940"/>
                </a:solidFill>
              </a:rPr>
              <a:t>communication skills</a:t>
            </a:r>
          </a:p>
          <a:p>
            <a:pPr marL="365125" indent="-255588">
              <a:buFont typeface="Wingdings 3" pitchFamily="18" charset="2"/>
              <a:buChar char=""/>
            </a:pPr>
            <a:r>
              <a:rPr lang="en-US" sz="2800" dirty="0">
                <a:solidFill>
                  <a:srgbClr val="5A5940"/>
                </a:solidFill>
              </a:rPr>
              <a:t>Student interest</a:t>
            </a:r>
          </a:p>
          <a:p>
            <a:pPr marL="365125" indent="-255588">
              <a:buFont typeface="Wingdings 3" pitchFamily="18" charset="2"/>
              <a:buChar char=""/>
            </a:pPr>
            <a:r>
              <a:rPr lang="en-US" sz="2800" dirty="0">
                <a:solidFill>
                  <a:srgbClr val="5A5940"/>
                </a:solidFill>
              </a:rPr>
              <a:t>Student motivation</a:t>
            </a:r>
          </a:p>
          <a:p>
            <a:pPr marL="365125" indent="-255588">
              <a:buFont typeface="Wingdings 3" pitchFamily="18" charset="2"/>
              <a:buChar char=""/>
            </a:pPr>
            <a:r>
              <a:rPr lang="en-US" sz="2800" dirty="0">
                <a:solidFill>
                  <a:srgbClr val="5A5940"/>
                </a:solidFill>
              </a:rPr>
              <a:t>Problem solving ability</a:t>
            </a:r>
          </a:p>
          <a:p>
            <a:pPr marL="365125" indent="-255588">
              <a:buFont typeface="Wingdings 3" pitchFamily="18" charset="2"/>
              <a:buChar char=""/>
            </a:pPr>
            <a:endParaRPr lang="en-US" sz="2800" dirty="0">
              <a:solidFill>
                <a:srgbClr val="5A5940"/>
              </a:solidFill>
            </a:endParaRPr>
          </a:p>
          <a:p>
            <a:pPr marL="365125" indent="-255588" algn="ctr"/>
            <a:r>
              <a:rPr lang="en-US" sz="2800" b="1" dirty="0">
                <a:solidFill>
                  <a:srgbClr val="5A5940"/>
                </a:solidFill>
              </a:rPr>
              <a:t>Groups are flexible as units of study change.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4"/>
          <p:cNvSpPr>
            <a:spLocks noGrp="1"/>
          </p:cNvSpPr>
          <p:nvPr>
            <p:ph type="title"/>
          </p:nvPr>
        </p:nvSpPr>
        <p:spPr>
          <a:xfrm>
            <a:off x="1219200" y="838200"/>
            <a:ext cx="6096000" cy="657225"/>
          </a:xfrm>
        </p:spPr>
        <p:txBody>
          <a:bodyPr>
            <a:normAutofit fontScale="90000"/>
          </a:bodyPr>
          <a:lstStyle/>
          <a:p>
            <a:pPr algn="ctr" eaLnBrk="1" hangingPunct="1"/>
            <a:r>
              <a:rPr lang="en-US" smtClean="0"/>
              <a:t>Student Participation</a:t>
            </a:r>
          </a:p>
        </p:txBody>
      </p:sp>
      <p:sp>
        <p:nvSpPr>
          <p:cNvPr id="28674" name="TextBox 6"/>
          <p:cNvSpPr txBox="1">
            <a:spLocks noChangeArrowheads="1"/>
          </p:cNvSpPr>
          <p:nvPr/>
        </p:nvSpPr>
        <p:spPr bwMode="auto">
          <a:xfrm>
            <a:off x="1752600" y="1905000"/>
            <a:ext cx="5638800" cy="2554288"/>
          </a:xfrm>
          <a:prstGeom prst="rect">
            <a:avLst/>
          </a:prstGeom>
          <a:noFill/>
          <a:ln w="9525">
            <a:noFill/>
            <a:miter lim="800000"/>
            <a:headEnd/>
            <a:tailEnd/>
          </a:ln>
        </p:spPr>
        <p:txBody>
          <a:bodyPr>
            <a:spAutoFit/>
          </a:bodyPr>
          <a:lstStyle/>
          <a:p>
            <a:r>
              <a:rPr lang="en-US" sz="3200">
                <a:solidFill>
                  <a:srgbClr val="5A5940"/>
                </a:solidFill>
                <a:latin typeface="Lucida Sans Unicode" pitchFamily="34" charset="0"/>
              </a:rPr>
              <a:t>Participation in a small group experience does not mean that a student has been or will be identified for future AIG services.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2"/>
          <p:cNvSpPr>
            <a:spLocks noGrp="1"/>
          </p:cNvSpPr>
          <p:nvPr>
            <p:ph type="title"/>
          </p:nvPr>
        </p:nvSpPr>
        <p:spPr>
          <a:xfrm>
            <a:off x="1447800" y="457200"/>
            <a:ext cx="6096000" cy="657225"/>
          </a:xfrm>
        </p:spPr>
        <p:txBody>
          <a:bodyPr>
            <a:normAutofit fontScale="90000"/>
          </a:bodyPr>
          <a:lstStyle/>
          <a:p>
            <a:pPr eaLnBrk="1" hangingPunct="1"/>
            <a:r>
              <a:rPr lang="en-US" smtClean="0"/>
              <a:t>Explorers Model Portfolios</a:t>
            </a:r>
          </a:p>
        </p:txBody>
      </p:sp>
      <p:sp>
        <p:nvSpPr>
          <p:cNvPr id="30722" name="Content Placeholder 3"/>
          <p:cNvSpPr>
            <a:spLocks noGrp="1"/>
          </p:cNvSpPr>
          <p:nvPr>
            <p:ph sz="quarter" idx="1"/>
          </p:nvPr>
        </p:nvSpPr>
        <p:spPr>
          <a:xfrm>
            <a:off x="762000" y="1447800"/>
            <a:ext cx="7924800" cy="4559300"/>
          </a:xfrm>
        </p:spPr>
        <p:txBody>
          <a:bodyPr/>
          <a:lstStyle/>
          <a:p>
            <a:pPr eaLnBrk="1" hangingPunct="1">
              <a:buFontTx/>
              <a:buChar char="•"/>
            </a:pPr>
            <a:r>
              <a:rPr lang="en-US" sz="2800" b="1" dirty="0" smtClean="0">
                <a:solidFill>
                  <a:srgbClr val="5A5940"/>
                </a:solidFill>
              </a:rPr>
              <a:t>Student work samples </a:t>
            </a:r>
          </a:p>
          <a:p>
            <a:pPr eaLnBrk="1" hangingPunct="1">
              <a:buFontTx/>
              <a:buChar char="•"/>
            </a:pPr>
            <a:r>
              <a:rPr lang="en-US" sz="2800" b="1" dirty="0" smtClean="0">
                <a:solidFill>
                  <a:srgbClr val="5A5940"/>
                </a:solidFill>
              </a:rPr>
              <a:t>Products</a:t>
            </a:r>
          </a:p>
          <a:p>
            <a:pPr eaLnBrk="1" hangingPunct="1">
              <a:buFontTx/>
              <a:buChar char="•"/>
            </a:pPr>
            <a:r>
              <a:rPr lang="en-US" sz="2800" b="1" dirty="0" smtClean="0">
                <a:solidFill>
                  <a:srgbClr val="5A5940"/>
                </a:solidFill>
              </a:rPr>
              <a:t>Journals</a:t>
            </a:r>
            <a:endParaRPr lang="en-US" sz="2800" b="1" dirty="0" smtClean="0">
              <a:solidFill>
                <a:srgbClr val="5A5940"/>
              </a:solidFill>
            </a:endParaRPr>
          </a:p>
          <a:p>
            <a:pPr eaLnBrk="1" hangingPunct="1">
              <a:buFontTx/>
              <a:buChar char="•"/>
            </a:pPr>
            <a:r>
              <a:rPr lang="en-US" sz="2800" b="1" dirty="0" smtClean="0">
                <a:solidFill>
                  <a:srgbClr val="5A5940"/>
                </a:solidFill>
              </a:rPr>
              <a:t>Teacher checklists</a:t>
            </a:r>
          </a:p>
          <a:p>
            <a:pPr eaLnBrk="1" hangingPunct="1"/>
            <a:endParaRPr lang="en-US" dirty="0" smtClean="0"/>
          </a:p>
          <a:p>
            <a:pPr eaLnBrk="1" hangingPunct="1">
              <a:buFont typeface="Wingdings 3" pitchFamily="18" charset="2"/>
              <a:buNone/>
            </a:pPr>
            <a:endParaRPr lang="en-US" dirty="0" smtClean="0"/>
          </a:p>
          <a:p>
            <a:pPr algn="ctr" eaLnBrk="1" hangingPunct="1">
              <a:buFont typeface="Wingdings 3" pitchFamily="18" charset="2"/>
              <a:buNone/>
            </a:pPr>
            <a:r>
              <a:rPr lang="en-US" sz="2400" b="1" dirty="0" smtClean="0">
                <a:solidFill>
                  <a:srgbClr val="5A5940"/>
                </a:solidFill>
              </a:rPr>
              <a:t>Portfolios will be a part of the spring AIG identification process for 3</a:t>
            </a:r>
            <a:r>
              <a:rPr lang="en-US" sz="2400" b="1" baseline="30000" dirty="0" smtClean="0">
                <a:solidFill>
                  <a:srgbClr val="5A5940"/>
                </a:solidFill>
              </a:rPr>
              <a:t>rd</a:t>
            </a:r>
            <a:r>
              <a:rPr lang="en-US" sz="2400" b="1" dirty="0" smtClean="0">
                <a:solidFill>
                  <a:srgbClr val="5A5940"/>
                </a:solidFill>
              </a:rPr>
              <a:t> grade students.</a:t>
            </a:r>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eyes_of_a_child">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eyes_of_a_child</Template>
  <TotalTime>1586</TotalTime>
  <Words>995</Words>
  <Application>Microsoft Office PowerPoint</Application>
  <PresentationFormat>On-screen Show (4:3)</PresentationFormat>
  <Paragraphs>138</Paragraphs>
  <Slides>13</Slides>
  <Notes>13</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eyes_of_a_child</vt:lpstr>
      <vt:lpstr>Equity</vt:lpstr>
      <vt:lpstr>WCPSS  Explorers Model for 3rd Grade Students West Lake Elementary School  Jessica Nelson jnelson2@wcpss.net  </vt:lpstr>
      <vt:lpstr>The purpose of the Academically Intellectually Gifted (AIG) Program is  to provide an appropriately challenging educational program for students who perform, or show potential for performing, at remarkably high levels of accomplishment…               ~from WCPSS AIG Plan 2010-2013, page 1 </vt:lpstr>
      <vt:lpstr>Service Delivery by the AIG Teacher</vt:lpstr>
      <vt:lpstr>Explorers Model Classes</vt:lpstr>
      <vt:lpstr>Team Effort</vt:lpstr>
      <vt:lpstr>Explorers Classes</vt:lpstr>
      <vt:lpstr>Criteria for Small Group Participation</vt:lpstr>
      <vt:lpstr>Student Participation</vt:lpstr>
      <vt:lpstr>Explorers Model Portfolios</vt:lpstr>
      <vt:lpstr>AIG Identification Process</vt:lpstr>
      <vt:lpstr>AIG Identification Process</vt:lpstr>
      <vt:lpstr>Keeping You Informed…..</vt:lpstr>
      <vt:lpstr>Slide 13</vt:lpstr>
    </vt:vector>
  </TitlesOfParts>
  <Company>Wake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Eyes of a Child</dc:title>
  <dc:creator>WCPSS</dc:creator>
  <cp:lastModifiedBy>WCPSS</cp:lastModifiedBy>
  <cp:revision>36</cp:revision>
  <dcterms:created xsi:type="dcterms:W3CDTF">2010-11-03T23:07:45Z</dcterms:created>
  <dcterms:modified xsi:type="dcterms:W3CDTF">2010-12-02T14:05:57Z</dcterms:modified>
</cp:coreProperties>
</file>